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i00YtohsNIE6T1N+D9q8RBdNEU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800019D-193B-4DEC-98FB-A2B03465CDA5}">
  <a:tblStyle styleId="{B800019D-193B-4DEC-98FB-A2B03465CDA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fiction stories have characters, a setting, and plot events. Explain that knowing the parts of a story can help a reader understand it. </a:t>
            </a:r>
            <a:endParaRPr/>
          </a:p>
          <a:p>
            <a:pPr indent="-256032" lvl="1" marL="713232" rtl="0" algn="l">
              <a:lnSpc>
                <a:spcPct val="100000"/>
              </a:lnSpc>
              <a:spcBef>
                <a:spcPts val="0"/>
              </a:spcBef>
              <a:spcAft>
                <a:spcPts val="0"/>
              </a:spcAft>
              <a:buSzPts val="1200"/>
              <a:buFont typeface="Arial"/>
              <a:buChar char="•"/>
            </a:pPr>
            <a:r>
              <a:rPr lang="en-US"/>
              <a:t>Characters are the people or animals in the story. They are who the story is about. </a:t>
            </a:r>
            <a:endParaRPr/>
          </a:p>
          <a:p>
            <a:pPr indent="-256032" lvl="1" marL="713232" rtl="0" algn="l">
              <a:lnSpc>
                <a:spcPct val="100000"/>
              </a:lnSpc>
              <a:spcBef>
                <a:spcPts val="0"/>
              </a:spcBef>
              <a:spcAft>
                <a:spcPts val="0"/>
              </a:spcAft>
              <a:buSzPts val="1200"/>
              <a:buFont typeface="Arial"/>
              <a:buChar char="•"/>
            </a:pPr>
            <a:r>
              <a:rPr lang="en-US"/>
              <a:t>The setting is where and when the story happens. </a:t>
            </a:r>
            <a:endParaRPr/>
          </a:p>
          <a:p>
            <a:pPr indent="-256032" lvl="1" marL="713232" rtl="0" algn="l">
              <a:lnSpc>
                <a:spcPct val="100000"/>
              </a:lnSpc>
              <a:spcBef>
                <a:spcPts val="0"/>
              </a:spcBef>
              <a:spcAft>
                <a:spcPts val="0"/>
              </a:spcAft>
              <a:buSzPts val="1200"/>
              <a:buFont typeface="Arial"/>
              <a:buChar char="•"/>
            </a:pPr>
            <a:r>
              <a:rPr lang="en-US"/>
              <a:t>The plot is the series of events in the story—it’s what happens in the story. </a:t>
            </a:r>
            <a:endParaRPr/>
          </a:p>
          <a:p>
            <a:pPr indent="-256032" lvl="1" marL="713232" rtl="0" algn="l">
              <a:lnSpc>
                <a:spcPct val="100000"/>
              </a:lnSpc>
              <a:spcBef>
                <a:spcPts val="0"/>
              </a:spcBef>
              <a:spcAft>
                <a:spcPts val="0"/>
              </a:spcAft>
              <a:buSzPts val="1200"/>
              <a:buFont typeface="Arial"/>
              <a:buChar char="•"/>
            </a:pPr>
            <a:r>
              <a:rPr lang="en-US"/>
              <a:t>The characters, setting, and events in fiction are made-up.</a:t>
            </a:r>
            <a:endParaRPr/>
          </a:p>
          <a:p>
            <a:pPr indent="-256032" lvl="0" marL="256032" rtl="0" algn="l">
              <a:lnSpc>
                <a:spcPct val="100000"/>
              </a:lnSpc>
              <a:spcBef>
                <a:spcPts val="0"/>
              </a:spcBef>
              <a:spcAft>
                <a:spcPts val="0"/>
              </a:spcAft>
              <a:buSzPts val="1200"/>
              <a:buFont typeface="Calibri"/>
              <a:buAutoNum type="arabicPeriod"/>
            </a:pPr>
            <a:r>
              <a:rPr lang="en-US"/>
              <a:t>Turn to the anchor chart on p. 105 of the Student Interactive and review the two parts of a story’s setting: time and place. </a:t>
            </a:r>
            <a:endParaRPr/>
          </a:p>
          <a:p>
            <a:pPr indent="-256032" lvl="1" marL="713232" rtl="0" algn="l">
              <a:lnSpc>
                <a:spcPct val="100000"/>
              </a:lnSpc>
              <a:spcBef>
                <a:spcPts val="0"/>
              </a:spcBef>
              <a:spcAft>
                <a:spcPts val="0"/>
              </a:spcAft>
              <a:buSzPts val="1200"/>
              <a:buFont typeface="Arial"/>
              <a:buChar char="•"/>
            </a:pPr>
            <a:r>
              <a:rPr i="1" lang="en-US"/>
              <a:t>I just read aloud a story about a boy named Tommy. Tommy is a made-up character. </a:t>
            </a:r>
            <a:endParaRPr/>
          </a:p>
          <a:p>
            <a:pPr indent="-256032" lvl="1" marL="713232" rtl="0" algn="l">
              <a:lnSpc>
                <a:spcPct val="100000"/>
              </a:lnSpc>
              <a:spcBef>
                <a:spcPts val="0"/>
              </a:spcBef>
              <a:spcAft>
                <a:spcPts val="0"/>
              </a:spcAft>
              <a:buSzPts val="1200"/>
              <a:buFont typeface="Arial"/>
              <a:buChar char="•"/>
            </a:pPr>
            <a:r>
              <a:rPr i="1" lang="en-US"/>
              <a:t>The setting is the place and time the story takes place. The story about Tommy happens outside his home. It also happens at the beginning of the summer. I know this because his friend, Jacob, had just left for summer camp.</a:t>
            </a:r>
            <a:endParaRPr/>
          </a:p>
          <a:p>
            <a:pPr indent="-256032" lvl="0" marL="256032" rtl="0" algn="l">
              <a:lnSpc>
                <a:spcPct val="100000"/>
              </a:lnSpc>
              <a:spcBef>
                <a:spcPts val="0"/>
              </a:spcBef>
              <a:spcAft>
                <a:spcPts val="0"/>
              </a:spcAft>
              <a:buSzPts val="1200"/>
              <a:buFont typeface="Calibri"/>
              <a:buAutoNum type="arabicPeriod"/>
            </a:pPr>
            <a:r>
              <a:rPr lang="en-US"/>
              <a:t>Have students look at p. 104. Read aloud the text and work with them to identify the setting, characters, and plot in the story on this page.</a:t>
            </a:r>
            <a:r>
              <a:rPr b="0" i="1" lang="en-US" sz="1200" u="none" strike="noStrike">
                <a:solidFill>
                  <a:schemeClr val="dk1"/>
                </a:solidFill>
                <a:latin typeface="Calibri"/>
                <a:ea typeface="Calibri"/>
                <a:cs typeface="Calibri"/>
                <a:sym typeface="Calibri"/>
              </a:rPr>
              <a:t>  </a:t>
            </a:r>
            <a:r>
              <a:rPr b="1" i="0" lang="en-US" sz="1200" u="none" strike="noStrike">
                <a:solidFill>
                  <a:srgbClr val="000000"/>
                </a:solidFill>
                <a:latin typeface="Calibri"/>
                <a:ea typeface="Calibri"/>
                <a:cs typeface="Calibri"/>
                <a:sym typeface="Calibri"/>
              </a:rPr>
              <a:t>Editable Anchor Chart Click Path: Table of Contents -&gt; Reading Anchor Charts -&gt; Unit 4 Week 2: Narrative Nonfiction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87" name="Google Shape;1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strategies for identifying characteristics of fiction. </a:t>
            </a:r>
            <a:endParaRPr/>
          </a:p>
          <a:p>
            <a:pPr indent="-265176" lvl="0" marL="265176" rtl="0" algn="l">
              <a:lnSpc>
                <a:spcPct val="100000"/>
              </a:lnSpc>
              <a:spcBef>
                <a:spcPts val="0"/>
              </a:spcBef>
              <a:spcAft>
                <a:spcPts val="0"/>
              </a:spcAft>
              <a:buSzPts val="1200"/>
              <a:buFont typeface="Calibri"/>
              <a:buAutoNum type="arabicPeriod"/>
            </a:pPr>
            <a:r>
              <a:rPr lang="en-US"/>
              <a:t>Have students turn and talk with a partner about fiction and narrative nonfiction. Then have partners share their ideas with the class.</a:t>
            </a:r>
            <a:endParaRPr/>
          </a:p>
        </p:txBody>
      </p:sp>
      <p:sp>
        <p:nvSpPr>
          <p:cNvPr id="200" name="Google Shape;2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using academic vocabulary they have learned as they read, speak, and write will help them better understand the words. Explain that students can use context clues to help them figure out the meaning of an unknown word as they read.</a:t>
            </a:r>
            <a:endParaRPr/>
          </a:p>
          <a:p>
            <a:pPr indent="-228600" lvl="1" marL="685800" rtl="0" algn="l">
              <a:lnSpc>
                <a:spcPct val="100000"/>
              </a:lnSpc>
              <a:spcBef>
                <a:spcPts val="0"/>
              </a:spcBef>
              <a:spcAft>
                <a:spcPts val="0"/>
              </a:spcAft>
              <a:buSzPts val="1200"/>
              <a:buFont typeface="Arial"/>
              <a:buChar char="•"/>
            </a:pPr>
            <a:r>
              <a:rPr lang="en-US"/>
              <a:t>Look at the other words in the sentence to help you figure out the meaning of an unknown word.</a:t>
            </a:r>
            <a:endParaRPr/>
          </a:p>
          <a:p>
            <a:pPr indent="-228600" lvl="0" marL="228600" rtl="0" algn="l">
              <a:lnSpc>
                <a:spcPct val="100000"/>
              </a:lnSpc>
              <a:spcBef>
                <a:spcPts val="0"/>
              </a:spcBef>
              <a:spcAft>
                <a:spcPts val="0"/>
              </a:spcAft>
              <a:buSzPts val="1200"/>
              <a:buFont typeface="Calibri"/>
              <a:buAutoNum type="arabicPeriod"/>
            </a:pPr>
            <a:r>
              <a:rPr lang="en-US"/>
              <a:t>Write I change my shirt from a red one to a blue one and model using context clues to figure out the meaning of the word change. </a:t>
            </a:r>
            <a:r>
              <a:rPr i="1" lang="en-US"/>
              <a:t>I will look at the other words in the sentence to figure out the meaning of the word change. This sentence is about a red shirt and a blue shirt. If I have on a red shirt and then I put on a blue shirt, my shirt is different. Now I know that change means “to become different.” </a:t>
            </a:r>
            <a:endParaRPr/>
          </a:p>
          <a:p>
            <a:pPr indent="-228600" lvl="0" marL="228600" rtl="0" algn="l">
              <a:lnSpc>
                <a:spcPct val="100000"/>
              </a:lnSpc>
              <a:spcBef>
                <a:spcPts val="0"/>
              </a:spcBef>
              <a:spcAft>
                <a:spcPts val="0"/>
              </a:spcAft>
              <a:buSzPts val="1200"/>
              <a:buFont typeface="Calibri"/>
              <a:buAutoNum type="arabicPeriod"/>
            </a:pPr>
            <a:r>
              <a:rPr lang="en-US"/>
              <a:t>Read aloud the second sentence on p. 121 with students, leaving out the missing word. Ask them to choose the word that makes sense and write it.</a:t>
            </a:r>
            <a:endParaRPr i="1" sz="1200">
              <a:latin typeface="Calibri"/>
              <a:ea typeface="Calibri"/>
              <a:cs typeface="Calibri"/>
              <a:sym typeface="Calibri"/>
            </a:endParaRPr>
          </a:p>
        </p:txBody>
      </p:sp>
      <p:sp>
        <p:nvSpPr>
          <p:cNvPr id="214" name="Google Shape;2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Display uppercase and lowercase letters Ww and have students identify them. Point out that the shapes of the letters are the same, but the uppercase W is larger. </a:t>
            </a:r>
            <a:endParaRPr/>
          </a:p>
          <a:p>
            <a:pPr indent="-228600" lvl="0" marL="228600" rtl="0" algn="l">
              <a:lnSpc>
                <a:spcPct val="100000"/>
              </a:lnSpc>
              <a:spcBef>
                <a:spcPts val="0"/>
              </a:spcBef>
              <a:spcAft>
                <a:spcPts val="0"/>
              </a:spcAft>
              <a:buClr>
                <a:srgbClr val="373536"/>
              </a:buClr>
              <a:buSzPts val="1200"/>
              <a:buFont typeface="Calibri"/>
              <a:buAutoNum type="arabicPeriod"/>
            </a:pPr>
            <a:r>
              <a:rPr i="1" lang="en-US"/>
              <a:t>Watch as I write an uppercase W</a:t>
            </a:r>
            <a:r>
              <a:rPr lang="en-US"/>
              <a:t>. Start at the top and draw a slanted line down to the bottom, a second slanted line up to the top, a third slanted line down to the bottom, and a fourth slanted line back up to the top. Then write the lowercase w. </a:t>
            </a:r>
            <a:r>
              <a:rPr i="1" lang="en-US"/>
              <a:t>I write a lowercase w in the same way as the uppercase W, but the lowercase letter is smaller. It goes to the middle line instead of to the top. </a:t>
            </a:r>
            <a:r>
              <a:rPr lang="en-US"/>
              <a:t>Have students trace the letters in the air and then on their hands.</a:t>
            </a:r>
            <a:endParaRPr>
              <a:solidFill>
                <a:srgbClr val="373536"/>
              </a:solidFill>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a:t>Have students use Handwriting p. 204 from the Resource Download Center to practice writing Ww.</a:t>
            </a:r>
            <a:r>
              <a:rPr b="0" i="0" lang="en-US" sz="1200" u="none" strike="noStrike">
                <a:solidFill>
                  <a:srgbClr val="373536"/>
                </a:solidFill>
                <a:latin typeface="Calibri"/>
                <a:ea typeface="Calibri"/>
                <a:cs typeface="Calibri"/>
                <a:sym typeface="Calibri"/>
              </a:rPr>
              <a:t>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U4W3L1 Handwriting Practice </a:t>
            </a:r>
            <a:endParaRPr b="1"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organize personal narratives by putting the events in their narratives in order. What happens first in a book is important because it often tells about the problem.</a:t>
            </a:r>
            <a:endParaRPr/>
          </a:p>
          <a:p>
            <a:pPr indent="-228600" lvl="0" marL="228600" rtl="0" algn="l">
              <a:lnSpc>
                <a:spcPct val="100000"/>
              </a:lnSpc>
              <a:spcBef>
                <a:spcPts val="0"/>
              </a:spcBef>
              <a:spcAft>
                <a:spcPts val="0"/>
              </a:spcAft>
              <a:buSzPts val="1200"/>
              <a:buFont typeface="Calibri"/>
              <a:buAutoNum type="arabicPeriod"/>
            </a:pPr>
            <a:r>
              <a:rPr lang="en-US"/>
              <a:t>Choose a stack text and have students listen as you read to identify the first event in the story. Point out details in the pictures that show what happens first. When you finish, think aloud to recall and write down the events in the story. Point out what happened first in the book, and explain how this event introduced the problem and made you excited to keep reading.</a:t>
            </a:r>
            <a:endParaRPr/>
          </a:p>
          <a:p>
            <a:pPr indent="-228600" lvl="0" marL="228600" rtl="0" algn="l">
              <a:lnSpc>
                <a:spcPct val="100000"/>
              </a:lnSpc>
              <a:spcBef>
                <a:spcPts val="0"/>
              </a:spcBef>
              <a:spcAft>
                <a:spcPts val="0"/>
              </a:spcAft>
              <a:buSzPts val="1200"/>
              <a:buFont typeface="Calibri"/>
              <a:buAutoNum type="arabicPeriod"/>
            </a:pPr>
            <a:r>
              <a:rPr lang="en-US"/>
              <a:t>Pull out another stack book and read it aloud. Have students recall the events in the story, specifically the first event. Ask how they felt about the first event and if it introduced the problem. Say: </a:t>
            </a:r>
            <a:r>
              <a:rPr i="1" lang="en-US"/>
              <a:t>When we write our own personal narratives, we will organize the events so that the first event introduces the problem.</a:t>
            </a:r>
            <a:endParaRPr/>
          </a:p>
          <a:p>
            <a:pPr indent="-228600" lvl="0" marL="228600" rtl="0" algn="l">
              <a:lnSpc>
                <a:spcPct val="100000"/>
              </a:lnSpc>
              <a:spcBef>
                <a:spcPts val="0"/>
              </a:spcBef>
              <a:spcAft>
                <a:spcPts val="0"/>
              </a:spcAft>
              <a:buSzPts val="1200"/>
              <a:buFont typeface="Calibri"/>
              <a:buAutoNum type="arabicPeriod"/>
            </a:pPr>
            <a:r>
              <a:rPr lang="en-US"/>
              <a:t>Direct students to organize ideas by completing the drawing activity on p. 125 in the Student Interactive.</a:t>
            </a:r>
            <a:endParaRPr b="0" i="1" u="none" strike="noStrike">
              <a:solidFill>
                <a:srgbClr val="373536"/>
              </a:solidFill>
              <a:latin typeface="Calibri"/>
              <a:ea typeface="Calibri"/>
              <a:cs typeface="Calibri"/>
              <a:sym typeface="Calibri"/>
            </a:endParaRPr>
          </a:p>
        </p:txBody>
      </p:sp>
      <p:sp>
        <p:nvSpPr>
          <p:cNvPr id="240" name="Google Shape;24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reread the first event in the book they are writing and make sure it introduces the problem.</a:t>
            </a:r>
            <a:endParaRPr/>
          </a:p>
          <a:p>
            <a:pPr indent="-228600" lvl="0" marL="228600" rtl="0" algn="l">
              <a:lnSpc>
                <a:spcPct val="100000"/>
              </a:lnSpc>
              <a:spcBef>
                <a:spcPts val="0"/>
              </a:spcBef>
              <a:spcAft>
                <a:spcPts val="0"/>
              </a:spcAft>
              <a:buSzPts val="1200"/>
              <a:buFont typeface="Calibri"/>
              <a:buAutoNum type="arabicPeriod"/>
            </a:pPr>
            <a:r>
              <a:rPr lang="en-US"/>
              <a:t>They can edit their first event in this book or other books they have written during this unit before continuing to write.</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lang="en-US"/>
              <a:t>Modeled - Use stack texts to show what happens first.</a:t>
            </a:r>
            <a:endParaRPr/>
          </a:p>
          <a:p>
            <a:pPr indent="-457200" lvl="1" marL="914400" rtl="0" algn="l">
              <a:lnSpc>
                <a:spcPct val="100000"/>
              </a:lnSpc>
              <a:spcBef>
                <a:spcPts val="0"/>
              </a:spcBef>
              <a:spcAft>
                <a:spcPts val="0"/>
              </a:spcAft>
              <a:buSzPts val="1200"/>
              <a:buFont typeface="Arial"/>
              <a:buChar char="•"/>
            </a:pPr>
            <a:r>
              <a:rPr lang="en-US"/>
              <a:t>Shared - Prompt students to tell about the first event in their own narrative.</a:t>
            </a:r>
            <a:endParaRPr/>
          </a:p>
          <a:p>
            <a:pPr indent="-457200" lvl="1" marL="914400" rtl="0" algn="l">
              <a:lnSpc>
                <a:spcPct val="100000"/>
              </a:lnSpc>
              <a:spcBef>
                <a:spcPts val="0"/>
              </a:spcBef>
              <a:spcAft>
                <a:spcPts val="0"/>
              </a:spcAft>
              <a:buSzPts val="1200"/>
              <a:buFont typeface="Arial"/>
              <a:buChar char="•"/>
            </a:pPr>
            <a:r>
              <a:rPr lang="en-US"/>
              <a:t>Guided - Use a stack text to provide instruction on how to identify the first event..</a:t>
            </a:r>
            <a:endParaRPr/>
          </a:p>
          <a:p>
            <a:pPr indent="-228600" lvl="0" marL="228600" rtl="0" algn="l">
              <a:lnSpc>
                <a:spcPct val="100000"/>
              </a:lnSpc>
              <a:spcBef>
                <a:spcPts val="0"/>
              </a:spcBef>
              <a:spcAft>
                <a:spcPts val="0"/>
              </a:spcAft>
              <a:buSzPts val="1200"/>
              <a:buFont typeface="Calibri"/>
              <a:buAutoNum type="arabicPeriod"/>
            </a:pPr>
            <a:r>
              <a:rPr lang="en-US"/>
              <a:t>Ask students to share what happens first in their personal narrative. Have students provide feedback if the first event introduced the problem.</a:t>
            </a:r>
            <a:endParaRPr b="0" i="0" u="none" strike="noStrike">
              <a:solidFill>
                <a:srgbClr val="000000"/>
              </a:solidFill>
              <a:latin typeface="Calibri"/>
              <a:ea typeface="Calibri"/>
              <a:cs typeface="Calibri"/>
              <a:sym typeface="Calibri"/>
            </a:endParaRPr>
          </a:p>
        </p:txBody>
      </p:sp>
      <p:sp>
        <p:nvSpPr>
          <p:cNvPr id="253" name="Google Shape;25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Ben has </a:t>
            </a:r>
            <a:r>
              <a:rPr b="1" lang="en-US"/>
              <a:t>brown</a:t>
            </a:r>
            <a:r>
              <a:rPr lang="en-US"/>
              <a:t> hair.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t>
            </a:r>
            <a:r>
              <a:rPr b="1" lang="en-US"/>
              <a:t>met</a:t>
            </a:r>
            <a:r>
              <a:rPr lang="en-US"/>
              <a:t> Grandpa at the carnival.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like the color </a:t>
            </a:r>
            <a:r>
              <a:rPr b="1" lang="en-US"/>
              <a:t>red</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Pam has </a:t>
            </a:r>
            <a:r>
              <a:rPr b="1" lang="en-US"/>
              <a:t>black</a:t>
            </a:r>
            <a:r>
              <a:rPr lang="en-US"/>
              <a:t> shoes.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Dad uses a </a:t>
            </a:r>
            <a:r>
              <a:rPr b="1" lang="en-US"/>
              <a:t>pen</a:t>
            </a:r>
            <a:r>
              <a:rPr lang="en-US"/>
              <a:t> to write a letter.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How high is the basketball </a:t>
            </a:r>
            <a:r>
              <a:rPr b="1" lang="en-US"/>
              <a:t>net</a:t>
            </a:r>
            <a:r>
              <a:rPr lang="en-US"/>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66" name="Google Shape;26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there are different kinds of sentences.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the following sentences: I love cats. Do you love cats? Cats are awesome! Read aloud the sentences with students and ask: </a:t>
            </a:r>
            <a:r>
              <a:rPr i="1" lang="en-US"/>
              <a:t>Which sentence is an asking sentence? Which is a telling sentence? Which is an exclamation?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Pair students and have them take turns saying different kinds of sentences.</a:t>
            </a:r>
            <a:endParaRPr b="0" i="0" sz="1800" u="none" strike="noStrike">
              <a:solidFill>
                <a:srgbClr val="000000"/>
              </a:solidFill>
              <a:latin typeface="Calibri"/>
              <a:ea typeface="Calibri"/>
              <a:cs typeface="Calibri"/>
              <a:sym typeface="Calibri"/>
            </a:endParaRPr>
          </a:p>
        </p:txBody>
      </p:sp>
      <p:sp>
        <p:nvSpPr>
          <p:cNvPr id="283" name="Google Shape;28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Hold up the net Picture Card. Point to the picture of the net. Say: </a:t>
            </a:r>
            <a:r>
              <a:rPr i="1" lang="en-US"/>
              <a:t>This is a picture of a net. Listen to the sounds in the word: /n/ /e/ /t/. I hear the sound /e/ in the middle of net. Say the sound /e/ with me: /e/.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Steve on the board. Say: </a:t>
            </a:r>
            <a:r>
              <a:rPr i="1" lang="en-US"/>
              <a:t>This is the name Steve. Listen to the sounds in the word: /st/ /ē/ /v/. I hear the sound /ē/ in the middle of Steve. Say the word with me: /st/ /ē/ /v/.</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the letter e and the pattern e_e on the board. </a:t>
            </a:r>
            <a:r>
              <a:rPr i="1" lang="en-US"/>
              <a:t>We are going to see words with these spellings. Let’s say the sounds for the letters on the board together</a:t>
            </a:r>
            <a:r>
              <a:rPr lang="en-US"/>
              <a:t>. Say the sounds with students and then have them say the sounds alone.</a:t>
            </a:r>
            <a:endParaRPr/>
          </a:p>
          <a:p>
            <a:pPr indent="0" lvl="0" marL="457200" rtl="0" algn="l">
              <a:lnSpc>
                <a:spcPct val="100000"/>
              </a:lnSpc>
              <a:spcBef>
                <a:spcPts val="0"/>
              </a:spcBef>
              <a:spcAft>
                <a:spcPts val="0"/>
              </a:spcAft>
              <a:buNone/>
            </a:pPr>
            <a:r>
              <a:t/>
            </a:r>
            <a:endParaRPr i="1"/>
          </a:p>
        </p:txBody>
      </p:sp>
      <p:sp>
        <p:nvSpPr>
          <p:cNvPr id="305" name="Google Shape;30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31648" lvl="0" marL="228600" rtl="0" algn="l">
              <a:spcBef>
                <a:spcPts val="0"/>
              </a:spcBef>
              <a:spcAft>
                <a:spcPts val="0"/>
              </a:spcAft>
              <a:buSzPts val="1200"/>
              <a:buFont typeface="Calibri"/>
              <a:buAutoNum type="arabicPeriod"/>
            </a:pPr>
            <a:r>
              <a:rPr lang="en-US"/>
              <a:t>Have students turn to p. 94 in the Student Interactive. </a:t>
            </a:r>
            <a:r>
              <a:rPr i="1" lang="en-US"/>
              <a:t>Listen carefully as I say the sounds: /e/ /e/ /e/, /ē/ /ē/ /ē/. Now let’s look at the first picture on page 94. It is a jet: /j/ /e/ /e/ /e/ /t/. We have learned all the sounds in jet. Can you find the word jet in the box? </a:t>
            </a:r>
            <a:r>
              <a:rPr lang="en-US"/>
              <a:t>Guide students as they write jet on the line.</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the rest of p. 94 in the Student Interactive.</a:t>
            </a:r>
            <a:endParaRPr b="1">
              <a:latin typeface="Calibri"/>
              <a:ea typeface="Calibri"/>
              <a:cs typeface="Calibri"/>
              <a:sym typeface="Calibri"/>
            </a:endParaRPr>
          </a:p>
        </p:txBody>
      </p:sp>
      <p:sp>
        <p:nvSpPr>
          <p:cNvPr id="320" name="Google Shape;32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56032" lvl="0" marL="256032" rtl="0" algn="l">
              <a:lnSpc>
                <a:spcPct val="100000"/>
              </a:lnSpc>
              <a:spcBef>
                <a:spcPts val="0"/>
              </a:spcBef>
              <a:spcAft>
                <a:spcPts val="0"/>
              </a:spcAft>
              <a:buSzPts val="1200"/>
              <a:buFont typeface="Calibri"/>
              <a:buAutoNum type="arabicPeriod"/>
            </a:pPr>
            <a:r>
              <a:rPr lang="en-US"/>
              <a:t>Write and read the words black, brown, and white. </a:t>
            </a:r>
            <a:endParaRPr/>
          </a:p>
          <a:p>
            <a:pPr indent="-256032" lvl="0" marL="256032" rtl="0" algn="l">
              <a:lnSpc>
                <a:spcPct val="100000"/>
              </a:lnSpc>
              <a:spcBef>
                <a:spcPts val="0"/>
              </a:spcBef>
              <a:spcAft>
                <a:spcPts val="0"/>
              </a:spcAft>
              <a:buSzPts val="1200"/>
              <a:buFont typeface="Calibri"/>
              <a:buAutoNum type="arabicPeriod"/>
            </a:pPr>
            <a:r>
              <a:rPr lang="en-US"/>
              <a:t>Have students read each word. </a:t>
            </a:r>
            <a:endParaRPr/>
          </a:p>
          <a:p>
            <a:pPr indent="-256032" lvl="0" marL="256032" rtl="0" algn="l">
              <a:lnSpc>
                <a:spcPct val="100000"/>
              </a:lnSpc>
              <a:spcBef>
                <a:spcPts val="0"/>
              </a:spcBef>
              <a:spcAft>
                <a:spcPts val="0"/>
              </a:spcAft>
              <a:buSzPts val="1200"/>
              <a:buFont typeface="Calibri"/>
              <a:buAutoNum type="arabicPeriod"/>
            </a:pPr>
            <a:r>
              <a:rPr lang="en-US"/>
              <a:t>Have students spell each word, slapping their knees as they say each letter.</a:t>
            </a:r>
            <a:endParaRPr/>
          </a:p>
        </p:txBody>
      </p:sp>
      <p:sp>
        <p:nvSpPr>
          <p:cNvPr id="333" name="Google Shape;33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the words farm, visit, and pumpkin on p. 106 in the Student Interactive. As you read each word, have students point to the word and say it with you. </a:t>
            </a:r>
            <a:endParaRPr/>
          </a:p>
          <a:p>
            <a:pPr indent="-228600" lvl="0" marL="228600" rtl="0" algn="l">
              <a:lnSpc>
                <a:spcPct val="100000"/>
              </a:lnSpc>
              <a:spcBef>
                <a:spcPts val="0"/>
              </a:spcBef>
              <a:spcAft>
                <a:spcPts val="0"/>
              </a:spcAft>
              <a:buSzPts val="1200"/>
              <a:buFont typeface="Calibri"/>
              <a:buAutoNum type="arabicPeriod"/>
            </a:pPr>
            <a:r>
              <a:rPr lang="en-US"/>
              <a:t>Have students use the pictures and background knowledge to share what they already know about the words. </a:t>
            </a:r>
            <a:endParaRPr/>
          </a:p>
          <a:p>
            <a:pPr indent="-228600" lvl="0" marL="228600" rtl="0" algn="l">
              <a:lnSpc>
                <a:spcPct val="100000"/>
              </a:lnSpc>
              <a:spcBef>
                <a:spcPts val="0"/>
              </a:spcBef>
              <a:spcAft>
                <a:spcPts val="0"/>
              </a:spcAft>
              <a:buSzPts val="1200"/>
              <a:buFont typeface="Calibri"/>
              <a:buAutoNum type="arabicPeriod"/>
            </a:pPr>
            <a:r>
              <a:rPr lang="en-US"/>
              <a:t>Ask questions to help clarify meaning: </a:t>
            </a:r>
            <a:r>
              <a:rPr i="1" lang="en-US"/>
              <a:t>What can you see on a farm? Where would you like to go for a visit? What can you do with a pumpkin?</a:t>
            </a:r>
            <a:endParaRPr i="1" sz="1200">
              <a:latin typeface="Calibri"/>
              <a:ea typeface="Calibri"/>
              <a:cs typeface="Calibri"/>
              <a:sym typeface="Calibri"/>
            </a:endParaRPr>
          </a:p>
        </p:txBody>
      </p:sp>
      <p:sp>
        <p:nvSpPr>
          <p:cNvPr id="346" name="Google Shape;34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Discuss the First Read Strategies. In this first read, ask students to read for understanding and enjoyment.</a:t>
            </a:r>
            <a:endParaRPr/>
          </a:p>
          <a:p>
            <a:pPr indent="-228600" lvl="0" marL="2286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First Read Strategies</a:t>
            </a:r>
            <a:endParaRPr/>
          </a:p>
          <a:p>
            <a:pPr indent="-228600" lvl="1" marL="685800" rtl="0" algn="l">
              <a:lnSpc>
                <a:spcPct val="100000"/>
              </a:lnSpc>
              <a:spcBef>
                <a:spcPts val="0"/>
              </a:spcBef>
              <a:spcAft>
                <a:spcPts val="0"/>
              </a:spcAft>
              <a:buClr>
                <a:srgbClr val="373536"/>
              </a:buClr>
              <a:buSzPts val="1200"/>
              <a:buFont typeface="Arial"/>
              <a:buChar char="•"/>
            </a:pPr>
            <a:r>
              <a:rPr lang="en-US"/>
              <a:t>READ Read or listen to the text. During the first reading, work to understand what the text is about. </a:t>
            </a:r>
            <a:endParaRPr/>
          </a:p>
          <a:p>
            <a:pPr indent="-228600" lvl="1" marL="685800" rtl="0" algn="l">
              <a:lnSpc>
                <a:spcPct val="100000"/>
              </a:lnSpc>
              <a:spcBef>
                <a:spcPts val="0"/>
              </a:spcBef>
              <a:spcAft>
                <a:spcPts val="0"/>
              </a:spcAft>
              <a:buClr>
                <a:srgbClr val="373536"/>
              </a:buClr>
              <a:buSzPts val="1200"/>
              <a:buFont typeface="Arial"/>
              <a:buChar char="•"/>
            </a:pPr>
            <a:r>
              <a:rPr lang="en-US"/>
              <a:t>LOOK Look at the pictures to help understand the text. </a:t>
            </a:r>
            <a:endParaRPr/>
          </a:p>
          <a:p>
            <a:pPr indent="-228600" lvl="1" marL="685800" rtl="0" algn="l">
              <a:lnSpc>
                <a:spcPct val="100000"/>
              </a:lnSpc>
              <a:spcBef>
                <a:spcPts val="0"/>
              </a:spcBef>
              <a:spcAft>
                <a:spcPts val="0"/>
              </a:spcAft>
              <a:buClr>
                <a:srgbClr val="373536"/>
              </a:buClr>
              <a:buSzPts val="1200"/>
              <a:buFont typeface="Arial"/>
              <a:buChar char="•"/>
            </a:pPr>
            <a:r>
              <a:rPr lang="en-US"/>
              <a:t>ASK Generate, or ask, questions about the text to deepen understanding. </a:t>
            </a:r>
            <a:endParaRPr/>
          </a:p>
          <a:p>
            <a:pPr indent="-228600" lvl="1" marL="685800" rtl="0" algn="l">
              <a:lnSpc>
                <a:spcPct val="100000"/>
              </a:lnSpc>
              <a:spcBef>
                <a:spcPts val="0"/>
              </a:spcBef>
              <a:spcAft>
                <a:spcPts val="0"/>
              </a:spcAft>
              <a:buClr>
                <a:srgbClr val="373536"/>
              </a:buClr>
              <a:buSzPts val="1200"/>
              <a:buFont typeface="Arial"/>
              <a:buChar char="•"/>
            </a:pPr>
            <a:r>
              <a:rPr lang="en-US"/>
              <a:t>TALK Talk to a partner about the text.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Help students read the whole text independently, in pairs, or as a whole class. Use the First Read notes to help students connect with the text and to monitor comprehension.</a:t>
            </a:r>
            <a:endParaRPr b="0" i="1" sz="1200" u="none" strike="noStrike">
              <a:solidFill>
                <a:srgbClr val="373536"/>
              </a:solidFill>
              <a:latin typeface="Calibri"/>
              <a:ea typeface="Calibri"/>
              <a:cs typeface="Calibri"/>
              <a:sym typeface="Calibri"/>
            </a:endParaRPr>
          </a:p>
        </p:txBody>
      </p:sp>
      <p:sp>
        <p:nvSpPr>
          <p:cNvPr id="358" name="Google Shape;35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THINK ALOUD THINK ALOUD: </a:t>
            </a:r>
            <a:r>
              <a:rPr i="1" lang="en-US"/>
              <a:t>Before I begin reading, I like to look at the pictures to see what they can tell me about the story. In these pictures, I can see that there is a little boy with two older people. These are the characters in the story. The pictures also give me an idea of the setting, or where the story happens. It looks like a farm. As I read, I can see if the ideas I got from the pictures match the text.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Continue looking at the illustrations throughout the selection with students. Ask them what they think is happening on each page.</a:t>
            </a:r>
            <a:endParaRPr i="1" sz="1200" u="none" strike="noStrike">
              <a:solidFill>
                <a:srgbClr val="373536"/>
              </a:solidFill>
              <a:latin typeface="Calibri"/>
              <a:ea typeface="Calibri"/>
              <a:cs typeface="Calibri"/>
              <a:sym typeface="Calibri"/>
            </a:endParaRPr>
          </a:p>
        </p:txBody>
      </p:sp>
      <p:sp>
        <p:nvSpPr>
          <p:cNvPr id="370" name="Google Shape;37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p:txBody>
      </p:sp>
      <p:sp>
        <p:nvSpPr>
          <p:cNvPr id="383" name="Google Shape;38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THINK ALOUD </a:t>
            </a:r>
            <a:r>
              <a:rPr i="1" lang="en-US"/>
              <a:t>The story makes me laugh! Jess really wanted to call his mom and tell her about the pumpkin. But when he finally uses Grandma’s phone to get through to her, all he can talk about is the phone.</a:t>
            </a:r>
            <a:r>
              <a:rPr lang="en-US"/>
              <a:t>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Ask students to share with a partner how they felt as they read these pages.</a:t>
            </a:r>
            <a:endParaRPr>
              <a:solidFill>
                <a:srgbClr val="373536"/>
              </a:solidFill>
            </a:endParaRPr>
          </a:p>
        </p:txBody>
      </p:sp>
      <p:sp>
        <p:nvSpPr>
          <p:cNvPr id="396" name="Google Shape;3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p>
        </p:txBody>
      </p:sp>
      <p:sp>
        <p:nvSpPr>
          <p:cNvPr id="409" name="Google Shape;4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Prompt students’ initial responses to Grandma’s Phone.</a:t>
            </a:r>
            <a:endParaRPr/>
          </a:p>
          <a:p>
            <a:pPr indent="-228600" lvl="1" marL="685800" rtl="0" algn="l">
              <a:lnSpc>
                <a:spcPct val="100000"/>
              </a:lnSpc>
              <a:spcBef>
                <a:spcPts val="0"/>
              </a:spcBef>
              <a:spcAft>
                <a:spcPts val="0"/>
              </a:spcAft>
              <a:buClr>
                <a:srgbClr val="373536"/>
              </a:buClr>
              <a:buSzPts val="1200"/>
              <a:buFont typeface="Arial"/>
              <a:buChar char="•"/>
            </a:pPr>
            <a:r>
              <a:rPr lang="en-US"/>
              <a:t>Brainstorm What problem did Jess have?</a:t>
            </a:r>
            <a:endParaRPr/>
          </a:p>
          <a:p>
            <a:pPr indent="-228600" lvl="1" marL="685800" rtl="0" algn="l">
              <a:lnSpc>
                <a:spcPct val="100000"/>
              </a:lnSpc>
              <a:spcBef>
                <a:spcPts val="0"/>
              </a:spcBef>
              <a:spcAft>
                <a:spcPts val="0"/>
              </a:spcAft>
              <a:buClr>
                <a:srgbClr val="373536"/>
              </a:buClr>
              <a:buSzPts val="1200"/>
              <a:buFont typeface="Arial"/>
              <a:buChar char="•"/>
            </a:pPr>
            <a:r>
              <a:rPr lang="en-US"/>
              <a:t>Illustrate the Story Draw what happened in the story.</a:t>
            </a:r>
            <a:endParaRPr b="0" i="0" sz="1200" u="none" strike="noStrike">
              <a:solidFill>
                <a:srgbClr val="373536"/>
              </a:solidFill>
              <a:latin typeface="Calibri"/>
              <a:ea typeface="Calibri"/>
              <a:cs typeface="Calibri"/>
              <a:sym typeface="Calibri"/>
            </a:endParaRPr>
          </a:p>
        </p:txBody>
      </p:sp>
      <p:sp>
        <p:nvSpPr>
          <p:cNvPr id="422" name="Google Shape;42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illustrations in a story can give us clues about the meaning of unfamiliar words. To learn or clarify word meanings, students can: </a:t>
            </a:r>
            <a:endParaRPr/>
          </a:p>
          <a:p>
            <a:pPr indent="-228600" lvl="1" marL="685800" rtl="0" algn="l">
              <a:lnSpc>
                <a:spcPct val="100000"/>
              </a:lnSpc>
              <a:spcBef>
                <a:spcPts val="0"/>
              </a:spcBef>
              <a:spcAft>
                <a:spcPts val="0"/>
              </a:spcAft>
              <a:buClr>
                <a:srgbClr val="373536"/>
              </a:buClr>
              <a:buSzPts val="1200"/>
              <a:buFont typeface="Arial"/>
              <a:buChar char="•"/>
            </a:pPr>
            <a:r>
              <a:rPr lang="en-US"/>
              <a:t>Read carefully to find the vocabulary words, and see if the text helps students understand what the words mean.</a:t>
            </a:r>
            <a:endParaRPr/>
          </a:p>
          <a:p>
            <a:pPr indent="-228600" lvl="1" marL="685800" rtl="0" algn="l">
              <a:lnSpc>
                <a:spcPct val="100000"/>
              </a:lnSpc>
              <a:spcBef>
                <a:spcPts val="0"/>
              </a:spcBef>
              <a:spcAft>
                <a:spcPts val="0"/>
              </a:spcAft>
              <a:buClr>
                <a:srgbClr val="373536"/>
              </a:buClr>
              <a:buSzPts val="1200"/>
              <a:buFont typeface="Arial"/>
              <a:buChar char="•"/>
            </a:pPr>
            <a:r>
              <a:rPr lang="en-US"/>
              <a:t>Look at the illustrations to see what clues they contain about the words.</a:t>
            </a:r>
            <a:endParaRPr/>
          </a:p>
          <a:p>
            <a:pPr indent="-228600" lvl="1" marL="685800" rtl="0" algn="l">
              <a:lnSpc>
                <a:spcPct val="100000"/>
              </a:lnSpc>
              <a:spcBef>
                <a:spcPts val="0"/>
              </a:spcBef>
              <a:spcAft>
                <a:spcPts val="0"/>
              </a:spcAft>
              <a:buClr>
                <a:srgbClr val="373536"/>
              </a:buClr>
              <a:buSzPts val="1200"/>
              <a:buFont typeface="Arial"/>
              <a:buChar char="•"/>
            </a:pPr>
            <a:r>
              <a:rPr lang="en-US"/>
              <a:t>Ask themselves or someone else questions to discover what a vocabulary word means and how it is used.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look at pp. 108–109 to find the three vocabulary words. Read aloud the sentences with them when they find the words. I use the picture to make sure I understand and can use the words correctly. Ask students to choose one of the words. Have them talk to a partner about what they see in the pictures that helps them learn or clarify the meaning of the word.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116 in the Student Interactive by drawing one of the vocabulary words and writing the word.</a:t>
            </a:r>
            <a:endParaRPr b="0" i="0" sz="1200" u="none" strike="noStrike">
              <a:solidFill>
                <a:srgbClr val="373536"/>
              </a:solidFill>
              <a:latin typeface="Calibri"/>
              <a:ea typeface="Calibri"/>
              <a:cs typeface="Calibri"/>
              <a:sym typeface="Calibri"/>
            </a:endParaRPr>
          </a:p>
        </p:txBody>
      </p:sp>
      <p:sp>
        <p:nvSpPr>
          <p:cNvPr id="434" name="Google Shape;434;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117 of the Student Interactive.</a:t>
            </a:r>
            <a:endParaRPr sz="1200">
              <a:latin typeface="Calibri"/>
              <a:ea typeface="Calibri"/>
              <a:cs typeface="Calibri"/>
              <a:sym typeface="Calibri"/>
            </a:endParaRPr>
          </a:p>
        </p:txBody>
      </p:sp>
      <p:sp>
        <p:nvSpPr>
          <p:cNvPr id="447" name="Google Shape;44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must keep the action going in their stories so that readers will keep reading. The middle of a personal narrative tells what happens next in the plot.</a:t>
            </a:r>
            <a:endParaRPr/>
          </a:p>
          <a:p>
            <a:pPr indent="-228600" lvl="0" marL="228600" rtl="0" algn="l">
              <a:lnSpc>
                <a:spcPct val="100000"/>
              </a:lnSpc>
              <a:spcBef>
                <a:spcPts val="0"/>
              </a:spcBef>
              <a:spcAft>
                <a:spcPts val="0"/>
              </a:spcAft>
              <a:buSzPts val="1200"/>
              <a:buFont typeface="Calibri"/>
              <a:buAutoNum type="arabicPeriod"/>
            </a:pPr>
            <a:r>
              <a:rPr lang="en-US"/>
              <a:t>Tell students that authors think through the events in a narrative before writing. After the first event, there is another event. Sometimes, the events are separated by the words next or then. Read a stack text aloud. Point out what happens first, and then identify what happens next. Do a Think Aloud as you wonder what will happen after that.</a:t>
            </a:r>
            <a:endParaRPr/>
          </a:p>
          <a:p>
            <a:pPr indent="-228600" lvl="0" marL="228600" rtl="0" algn="l">
              <a:lnSpc>
                <a:spcPct val="100000"/>
              </a:lnSpc>
              <a:spcBef>
                <a:spcPts val="0"/>
              </a:spcBef>
              <a:spcAft>
                <a:spcPts val="0"/>
              </a:spcAft>
              <a:buSzPts val="1200"/>
              <a:buFont typeface="Calibri"/>
              <a:buAutoNum type="arabicPeriod"/>
            </a:pPr>
            <a:r>
              <a:rPr lang="en-US"/>
              <a:t>Use another stack text to have students identify the first and next events. Engage students in a discussion to identify the words the author uses to show the next event.</a:t>
            </a:r>
            <a:endParaRPr b="0" i="0" sz="1200" u="none" strike="noStrike">
              <a:solidFill>
                <a:srgbClr val="373536"/>
              </a:solidFill>
              <a:latin typeface="Calibri"/>
              <a:ea typeface="Calibri"/>
              <a:cs typeface="Calibri"/>
              <a:sym typeface="Calibri"/>
            </a:endParaRPr>
          </a:p>
        </p:txBody>
      </p:sp>
      <p:sp>
        <p:nvSpPr>
          <p:cNvPr id="460" name="Google Shape;46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continue working on their personal narratives. Tell them to use words like next and then to show the order of events.</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Read a stack text aloud and point out what comes after the first event or problem. </a:t>
            </a:r>
            <a:endParaRPr/>
          </a:p>
          <a:p>
            <a:pPr indent="-228600" lvl="1" marL="685800" rtl="0" algn="l">
              <a:lnSpc>
                <a:spcPct val="100000"/>
              </a:lnSpc>
              <a:spcBef>
                <a:spcPts val="0"/>
              </a:spcBef>
              <a:spcAft>
                <a:spcPts val="0"/>
              </a:spcAft>
              <a:buSzPts val="1200"/>
              <a:buFont typeface="Arial"/>
              <a:buChar char="•"/>
            </a:pPr>
            <a:r>
              <a:rPr lang="en-US"/>
              <a:t>Shared - Have students identify the second event in a stack text. </a:t>
            </a:r>
            <a:endParaRPr/>
          </a:p>
          <a:p>
            <a:pPr indent="-228600" lvl="1" marL="685800" rtl="0" algn="l">
              <a:lnSpc>
                <a:spcPct val="100000"/>
              </a:lnSpc>
              <a:spcBef>
                <a:spcPts val="0"/>
              </a:spcBef>
              <a:spcAft>
                <a:spcPts val="0"/>
              </a:spcAft>
              <a:buSzPts val="1200"/>
              <a:buFont typeface="Arial"/>
              <a:buChar char="•"/>
            </a:pPr>
            <a:r>
              <a:rPr lang="en-US"/>
              <a:t>Guided - Ask questions to help students identify the events in their stories.</a:t>
            </a:r>
            <a:endParaRPr/>
          </a:p>
          <a:p>
            <a:pPr indent="-228600" lvl="0" marL="228600" rtl="0" algn="l">
              <a:lnSpc>
                <a:spcPct val="100000"/>
              </a:lnSpc>
              <a:spcBef>
                <a:spcPts val="0"/>
              </a:spcBef>
              <a:spcAft>
                <a:spcPts val="0"/>
              </a:spcAft>
              <a:buSzPts val="1200"/>
              <a:buFont typeface="Calibri"/>
              <a:buAutoNum type="arabicPeriod"/>
            </a:pPr>
            <a:r>
              <a:rPr lang="en-US"/>
              <a:t>Have a few students share their drawings and narratives with the class. Prompt discussion on how the first event relates to the next event.</a:t>
            </a:r>
            <a:endParaRPr/>
          </a:p>
        </p:txBody>
      </p:sp>
      <p:sp>
        <p:nvSpPr>
          <p:cNvPr id="471" name="Google Shape;47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 short e sound can be spelled with the letter e. Point out that words with this sound are often spelled with the consonant vowel-consonant, or CVC, pattern. Then tell students that they can also use letter-sounds they know to help them spell high-frequency words. </a:t>
            </a:r>
            <a:endParaRPr/>
          </a:p>
          <a:p>
            <a:pPr indent="-228600" lvl="0" marL="228600" rtl="0" algn="l">
              <a:lnSpc>
                <a:spcPct val="100000"/>
              </a:lnSpc>
              <a:spcBef>
                <a:spcPts val="0"/>
              </a:spcBef>
              <a:spcAft>
                <a:spcPts val="0"/>
              </a:spcAft>
              <a:buSzPts val="1200"/>
              <a:buFont typeface="Calibri"/>
              <a:buAutoNum type="arabicPeriod"/>
            </a:pPr>
            <a:r>
              <a:rPr lang="en-US"/>
              <a:t>Write or display these words with the CVC pattern: met, red. Say each word aloud and point out that these words have the short e sound. Then model spelling the high–frequency words by pointing out letter-sounds that students know.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122 of the Student Interactive.</a:t>
            </a:r>
            <a:endParaRPr b="0" i="0" sz="1800" u="none" strike="noStrike">
              <a:solidFill>
                <a:srgbClr val="000000"/>
              </a:solidFill>
              <a:latin typeface="Calibri"/>
              <a:ea typeface="Calibri"/>
              <a:cs typeface="Calibri"/>
              <a:sym typeface="Calibri"/>
            </a:endParaRPr>
          </a:p>
        </p:txBody>
      </p:sp>
      <p:sp>
        <p:nvSpPr>
          <p:cNvPr id="484" name="Google Shape;48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sentences need end punctuation. The punctuation depends on the type of sentence. </a:t>
            </a:r>
            <a:endParaRPr/>
          </a:p>
          <a:p>
            <a:pPr indent="-228600" lvl="0" marL="228600" rtl="0" algn="l">
              <a:lnSpc>
                <a:spcPct val="100000"/>
              </a:lnSpc>
              <a:spcBef>
                <a:spcPts val="0"/>
              </a:spcBef>
              <a:spcAft>
                <a:spcPts val="0"/>
              </a:spcAft>
              <a:buSzPts val="1200"/>
              <a:buFont typeface="Calibri"/>
              <a:buAutoNum type="arabicPeriod"/>
            </a:pPr>
            <a:r>
              <a:rPr lang="en-US"/>
              <a:t>Display the following sentence without punctuation: I want to go home. Read the sentence and say: </a:t>
            </a:r>
            <a:r>
              <a:rPr i="1" lang="en-US"/>
              <a:t>This is a telling sentence. A telling sentence needs a period at the end</a:t>
            </a:r>
            <a:r>
              <a:rPr lang="en-US"/>
              <a:t>. </a:t>
            </a:r>
            <a:endParaRPr/>
          </a:p>
          <a:p>
            <a:pPr indent="-228600" lvl="0" marL="228600" rtl="0" algn="l">
              <a:lnSpc>
                <a:spcPct val="100000"/>
              </a:lnSpc>
              <a:spcBef>
                <a:spcPts val="0"/>
              </a:spcBef>
              <a:spcAft>
                <a:spcPts val="0"/>
              </a:spcAft>
              <a:buSzPts val="1200"/>
              <a:buFont typeface="Calibri"/>
              <a:buAutoNum type="arabicPeriod"/>
            </a:pPr>
            <a:r>
              <a:rPr lang="en-US"/>
              <a:t>Repeat with the sentences Can I go home and We won the game. Ask students to read each sentence with you, tell what kind of sentence it is, and what punctuation is needed. </a:t>
            </a:r>
            <a:endParaRPr/>
          </a:p>
          <a:p>
            <a:pPr indent="-228600" lvl="0" marL="228600" rtl="0" algn="l">
              <a:lnSpc>
                <a:spcPct val="100000"/>
              </a:lnSpc>
              <a:spcBef>
                <a:spcPts val="0"/>
              </a:spcBef>
              <a:spcAft>
                <a:spcPts val="0"/>
              </a:spcAft>
              <a:buSzPts val="1200"/>
              <a:buFont typeface="Calibri"/>
              <a:buAutoNum type="arabicPeriod"/>
            </a:pPr>
            <a:r>
              <a:rPr lang="en-US"/>
              <a:t>Ask students to work with a partner to say a telling sentence, a question, and an exclamation.</a:t>
            </a:r>
            <a:endParaRPr b="0" i="0" sz="1200" u="none" strike="noStrike">
              <a:solidFill>
                <a:srgbClr val="000000"/>
              </a:solidFill>
              <a:latin typeface="Calibri"/>
              <a:ea typeface="Calibri"/>
              <a:cs typeface="Calibri"/>
              <a:sym typeface="Calibri"/>
            </a:endParaRPr>
          </a:p>
        </p:txBody>
      </p:sp>
      <p:sp>
        <p:nvSpPr>
          <p:cNvPr id="497" name="Google Shape;49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Say: </a:t>
            </a:r>
            <a:r>
              <a:rPr i="1" lang="en-US"/>
              <a:t>Today we are going to do some more work with syllables. Who remembers what a syllable is? </a:t>
            </a:r>
            <a:r>
              <a:rPr lang="en-US"/>
              <a:t>Students should say a word part.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Display the zipper Picture Card. </a:t>
            </a:r>
            <a:r>
              <a:rPr i="1" lang="en-US"/>
              <a:t>This is a picture of a zipper. Listen as I segment, or break apart, the syllables in zipper: zip </a:t>
            </a:r>
            <a:r>
              <a:rPr lang="en-US"/>
              <a:t>(pause) </a:t>
            </a:r>
            <a:r>
              <a:rPr i="1" lang="en-US"/>
              <a:t>per. How many syllables do you hear in zipper?</a:t>
            </a:r>
            <a:r>
              <a:rPr lang="en-US"/>
              <a:t> (two) </a:t>
            </a:r>
            <a:r>
              <a:rPr i="1" lang="en-US"/>
              <a:t>What is the first syllable in zipper? Yes, it is zip. What is the last syllable in zipper? Yes, it is per. Now let’s blend the syllables zip and per together to say the word: zipper</a:t>
            </a:r>
            <a:r>
              <a:rPr lang="en-US"/>
              <a:t>. Repeat the routine using the following words: turkey, horse, turtle, dog.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point to the picture of the kitten on p. 95 in the Student Interactive. </a:t>
            </a:r>
            <a:r>
              <a:rPr i="1" lang="en-US"/>
              <a:t>This is a picture of a kitten. Let’s segment, or break apart, the syllables in kitten: kit</a:t>
            </a:r>
            <a:r>
              <a:rPr lang="en-US"/>
              <a:t> (pause</a:t>
            </a:r>
            <a:r>
              <a:rPr i="1" lang="en-US"/>
              <a:t>) ten. What is the first syllable in kitten</a:t>
            </a:r>
            <a:r>
              <a:rPr lang="en-US"/>
              <a:t>? (kit) </a:t>
            </a:r>
            <a:r>
              <a:rPr i="1" lang="en-US"/>
              <a:t>What is the last syllable in kitten? </a:t>
            </a:r>
            <a:r>
              <a:rPr lang="en-US"/>
              <a:t>(ten) Guide students as they blend the syllables to say the word kitten. Have students continue with the other picture words on the page and circle the picture words with two syllables.</a:t>
            </a:r>
            <a:endParaRPr i="1" sz="1200">
              <a:solidFill>
                <a:srgbClr val="373536"/>
              </a:solidFill>
              <a:latin typeface="Calibri"/>
              <a:ea typeface="Calibri"/>
              <a:cs typeface="Calibri"/>
              <a:sym typeface="Calibri"/>
            </a:endParaRPr>
          </a:p>
        </p:txBody>
      </p:sp>
      <p:sp>
        <p:nvSpPr>
          <p:cNvPr id="519" name="Google Shape;51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 letter e can make the sound /e/ and that the pattern e_e can make the sound /ē/. </a:t>
            </a:r>
            <a:endParaRPr/>
          </a:p>
          <a:p>
            <a:pPr indent="-228600" lvl="0" marL="228600" rtl="0" algn="l">
              <a:lnSpc>
                <a:spcPct val="100000"/>
              </a:lnSpc>
              <a:spcBef>
                <a:spcPts val="0"/>
              </a:spcBef>
              <a:spcAft>
                <a:spcPts val="0"/>
              </a:spcAft>
              <a:buSzPts val="1200"/>
              <a:buFont typeface="Calibri"/>
              <a:buAutoNum type="arabicPeriod"/>
            </a:pPr>
            <a:r>
              <a:rPr lang="en-US"/>
              <a:t>Hold up the pen Picture Card. Tell students that it is a picture of a pen and that pen has the middle sound /e/. Write the word eve on the board. Show students that there is a vowel e, then a consonant, and then another e. Tell them that this pattern, e_e, makes the long vowel sound /ē/. </a:t>
            </a:r>
            <a:endParaRPr/>
          </a:p>
          <a:p>
            <a:pPr indent="0" lvl="0" marL="457200" rtl="0" algn="l">
              <a:lnSpc>
                <a:spcPct val="100000"/>
              </a:lnSpc>
              <a:spcBef>
                <a:spcPts val="0"/>
              </a:spcBef>
              <a:spcAft>
                <a:spcPts val="0"/>
              </a:spcAft>
              <a:buNone/>
            </a:pPr>
            <a:r>
              <a:t/>
            </a:r>
            <a:endParaRPr b="1" i="1" sz="1200">
              <a:latin typeface="Calibri"/>
              <a:ea typeface="Calibri"/>
              <a:cs typeface="Calibri"/>
              <a:sym typeface="Calibri"/>
            </a:endParaRPr>
          </a:p>
        </p:txBody>
      </p:sp>
      <p:sp>
        <p:nvSpPr>
          <p:cNvPr id="533" name="Google Shape;53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ac1cc6356d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ac1cc6356d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31648" lvl="0" marL="228600" rtl="0" algn="l">
              <a:spcBef>
                <a:spcPts val="0"/>
              </a:spcBef>
              <a:spcAft>
                <a:spcPts val="0"/>
              </a:spcAft>
              <a:buClr>
                <a:schemeClr val="dk1"/>
              </a:buClr>
              <a:buSzPts val="1200"/>
              <a:buFont typeface="Calibri"/>
              <a:buAutoNum type="arabicPeriod"/>
            </a:pPr>
            <a:r>
              <a:rPr lang="en-US"/>
              <a:t>Have students turn to p. 96 in the Student Interactive. Have students trace the vowel or vowels in each word and identify the vowel sound. Then model the activity using the word net. </a:t>
            </a:r>
            <a:r>
              <a:rPr i="1" lang="en-US"/>
              <a:t>I can say the sound each letter spells in this word: /n/ /e/ /t/. This word is net. Let’s circle the picture of the net in the first row.</a:t>
            </a:r>
            <a:endParaRPr/>
          </a:p>
          <a:p>
            <a:pPr indent="-231648" lvl="0" marL="228600" rtl="0" algn="l">
              <a:spcBef>
                <a:spcPts val="0"/>
              </a:spcBef>
              <a:spcAft>
                <a:spcPts val="0"/>
              </a:spcAft>
              <a:buClr>
                <a:schemeClr val="dk1"/>
              </a:buClr>
              <a:buSzPts val="1200"/>
              <a:buFont typeface="Calibri"/>
              <a:buAutoNum type="arabicPeriod"/>
            </a:pPr>
            <a:r>
              <a:rPr lang="en-US"/>
              <a:t>Have students complete the activity on p. 96.</a:t>
            </a:r>
            <a:endParaRPr b="1" i="1"/>
          </a:p>
          <a:p>
            <a:pPr indent="0" lvl="0" marL="457200" rtl="0" algn="l">
              <a:lnSpc>
                <a:spcPct val="100000"/>
              </a:lnSpc>
              <a:spcBef>
                <a:spcPts val="0"/>
              </a:spcBef>
              <a:spcAft>
                <a:spcPts val="0"/>
              </a:spcAft>
              <a:buNone/>
            </a:pPr>
            <a:r>
              <a:t/>
            </a:r>
            <a:endParaRPr/>
          </a:p>
        </p:txBody>
      </p:sp>
      <p:sp>
        <p:nvSpPr>
          <p:cNvPr id="546" name="Google Shape;546;g2ac1cc6356d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rgbClr val="000000"/>
              </a:buClr>
              <a:buSzPts val="1200"/>
              <a:buFont typeface="Calibri"/>
              <a:buAutoNum type="arabicPeriod"/>
            </a:pPr>
            <a:r>
              <a:rPr lang="en-US"/>
              <a:t>Say: </a:t>
            </a:r>
            <a:r>
              <a:rPr i="1" lang="en-US"/>
              <a:t>Today we will practice reading the high-frequency words black, brown, and white</a:t>
            </a:r>
            <a:r>
              <a:rPr lang="en-US"/>
              <a:t>. Have students read the words at the top of p. 97 in the Student Interactive with you: black, brown, white. </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look at the words at the top of p. 97. Say: </a:t>
            </a:r>
            <a:r>
              <a:rPr i="1" lang="en-US"/>
              <a:t>I will read a word, and I want you to point to it. Then we will read the word together.</a:t>
            </a:r>
            <a:r>
              <a:rPr lang="en-US"/>
              <a:t> Read black, and have students point to it. </a:t>
            </a:r>
            <a:r>
              <a:rPr i="1" lang="en-US"/>
              <a:t>Now let’s read the word together: black</a:t>
            </a:r>
            <a:r>
              <a:rPr lang="en-US"/>
              <a:t>. Repeat with the other words.</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read the sentences on p. 97 with you. Ask them to identify and underline the words black, brown, and white in the sentences. Then have them read the sentences with a partner. Have students write one of the words on the lines.</a:t>
            </a:r>
            <a:endParaRPr/>
          </a:p>
        </p:txBody>
      </p:sp>
      <p:sp>
        <p:nvSpPr>
          <p:cNvPr id="559" name="Google Shape;559;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will learn a new sound</a:t>
            </a:r>
            <a:r>
              <a:rPr i="1" lang="en-US"/>
              <a:t>. Listen carefully as I say the sound: /ē/ /ē/ /ē/. The sound /ē/ is made by opening your mouth slightly and pulling back the corners of your mouth</a:t>
            </a:r>
            <a:r>
              <a:rPr lang="en-US"/>
              <a:t>. Have students practice saying the sound /ē/. Then review how to make the sound /e/.</a:t>
            </a:r>
            <a:endParaRPr/>
          </a:p>
          <a:p>
            <a:pPr indent="-256032" lvl="0" marL="256032" rtl="0" algn="l">
              <a:lnSpc>
                <a:spcPct val="100000"/>
              </a:lnSpc>
              <a:spcBef>
                <a:spcPts val="0"/>
              </a:spcBef>
              <a:spcAft>
                <a:spcPts val="0"/>
              </a:spcAft>
              <a:buSzPts val="1200"/>
              <a:buFont typeface="Calibri"/>
              <a:buAutoNum type="arabicPeriod"/>
            </a:pPr>
            <a:r>
              <a:rPr lang="en-US"/>
              <a:t>Have students turn to p. 92 in the Student Interactive. </a:t>
            </a:r>
            <a:r>
              <a:rPr i="1" lang="en-US"/>
              <a:t>Let’s look at the first row of pictures. We will circle picture words with the middle sound /e/. This is a picture of a bed, /b/ /e/ /d/. I hear /e/ in the middle of bed, so let’s circle the picture</a:t>
            </a:r>
            <a:r>
              <a:rPr lang="en-US"/>
              <a:t>. Identify the other pictures in the first row and ask students to circle the picture words that have the sound /e/. Then identify the pictures in the second row and have students circle the picture words with the sound /ē/. </a:t>
            </a:r>
            <a:endParaRPr i="1"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describing a story’s setting is telling where and when it takes place. Often, looking at pictures in the story can help you figure out where and when the story happens. To describe the setting of a story, students can:</a:t>
            </a:r>
            <a:endParaRPr/>
          </a:p>
          <a:p>
            <a:pPr indent="-228600" lvl="1" marL="685800" rtl="0" algn="l">
              <a:lnSpc>
                <a:spcPct val="100000"/>
              </a:lnSpc>
              <a:spcBef>
                <a:spcPts val="0"/>
              </a:spcBef>
              <a:spcAft>
                <a:spcPts val="0"/>
              </a:spcAft>
              <a:buClr>
                <a:srgbClr val="373536"/>
              </a:buClr>
              <a:buSzPts val="1200"/>
              <a:buFont typeface="Arial"/>
              <a:buChar char="•"/>
            </a:pPr>
            <a:r>
              <a:rPr lang="en-US"/>
              <a:t>Look at the pictures for details about the place where the characters are. Is it inside or outside? Is it like a familiar place? </a:t>
            </a:r>
            <a:endParaRPr/>
          </a:p>
          <a:p>
            <a:pPr indent="-228600" lvl="1" marL="685800" rtl="0" algn="l">
              <a:lnSpc>
                <a:spcPct val="100000"/>
              </a:lnSpc>
              <a:spcBef>
                <a:spcPts val="0"/>
              </a:spcBef>
              <a:spcAft>
                <a:spcPts val="0"/>
              </a:spcAft>
              <a:buClr>
                <a:srgbClr val="373536"/>
              </a:buClr>
              <a:buSzPts val="1200"/>
              <a:buFont typeface="Arial"/>
              <a:buChar char="•"/>
            </a:pPr>
            <a:r>
              <a:rPr lang="en-US"/>
              <a:t>Read to find important words that tell where and when a story is happening.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Use pp. 108–109 of the Student Interactive to model how to identify setting in a story. </a:t>
            </a:r>
            <a:endParaRPr/>
          </a:p>
          <a:p>
            <a:pPr indent="-228600" lvl="1" marL="685800" rtl="0" algn="l">
              <a:lnSpc>
                <a:spcPct val="100000"/>
              </a:lnSpc>
              <a:spcBef>
                <a:spcPts val="0"/>
              </a:spcBef>
              <a:spcAft>
                <a:spcPts val="0"/>
              </a:spcAft>
              <a:buClr>
                <a:srgbClr val="373536"/>
              </a:buClr>
              <a:buSzPts val="1200"/>
              <a:buFont typeface="Arial"/>
              <a:buChar char="•"/>
            </a:pPr>
            <a:r>
              <a:rPr i="1" lang="en-US"/>
              <a:t>When I look at the text on p. 108, I notice that the text tells me the setting: Grandma and Grandpa live on a farm. </a:t>
            </a:r>
            <a:endParaRPr/>
          </a:p>
          <a:p>
            <a:pPr indent="-228600" lvl="1" marL="685800" rtl="0" algn="l">
              <a:lnSpc>
                <a:spcPct val="100000"/>
              </a:lnSpc>
              <a:spcBef>
                <a:spcPts val="0"/>
              </a:spcBef>
              <a:spcAft>
                <a:spcPts val="0"/>
              </a:spcAft>
              <a:buClr>
                <a:srgbClr val="373536"/>
              </a:buClr>
              <a:buSzPts val="1200"/>
              <a:buFont typeface="Arial"/>
              <a:buChar char="•"/>
            </a:pPr>
            <a:r>
              <a:rPr i="1" lang="en-US"/>
              <a:t>The illustrations help me know what the setting is. I see fields with pumpkins, a wagon, and a haystack in the distance. This shows a farm. I know that it is autumn because the trees have colored leaves. It is also daytime because I can see that it is light outside</a:t>
            </a:r>
            <a:r>
              <a:rPr lang="en-US"/>
              <a: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Direct students’ attention to the Close Read note on p. 109. Have them underline the words and identify the parts of the picture that indicate what the setting is.</a:t>
            </a:r>
            <a:endParaRPr i="1" sz="1200">
              <a:latin typeface="Calibri"/>
              <a:ea typeface="Calibri"/>
              <a:cs typeface="Calibri"/>
              <a:sym typeface="Calibri"/>
            </a:endParaRPr>
          </a:p>
        </p:txBody>
      </p:sp>
      <p:sp>
        <p:nvSpPr>
          <p:cNvPr id="572" name="Google Shape;57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the Close Read note on p. 109. Then have students underline the words in the text that tell the setting. DOK 1</a:t>
            </a:r>
            <a:endParaRPr i="0" sz="1200">
              <a:latin typeface="Calibri"/>
              <a:ea typeface="Calibri"/>
              <a:cs typeface="Calibri"/>
              <a:sym typeface="Calibri"/>
            </a:endParaRPr>
          </a:p>
        </p:txBody>
      </p:sp>
      <p:sp>
        <p:nvSpPr>
          <p:cNvPr id="584" name="Google Shape;58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describing setting.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activity on p. 118 of the Student Interactive. Have them talk about the pictures with a partner. </a:t>
            </a:r>
            <a:endParaRPr/>
          </a:p>
        </p:txBody>
      </p:sp>
      <p:sp>
        <p:nvSpPr>
          <p:cNvPr id="599" name="Google Shape;59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that third-person text is written by a narrator, or storyteller, who is not a character in the text. </a:t>
            </a:r>
            <a:endParaRPr/>
          </a:p>
          <a:p>
            <a:pPr indent="-228600" lvl="1" marL="685800" rtl="0" algn="l">
              <a:lnSpc>
                <a:spcPct val="100000"/>
              </a:lnSpc>
              <a:spcBef>
                <a:spcPts val="0"/>
              </a:spcBef>
              <a:spcAft>
                <a:spcPts val="0"/>
              </a:spcAft>
              <a:buClr>
                <a:srgbClr val="373536"/>
              </a:buClr>
              <a:buSzPts val="1200"/>
              <a:buFont typeface="Arial"/>
              <a:buChar char="•"/>
            </a:pPr>
            <a:r>
              <a:rPr lang="en-US"/>
              <a:t>When the narrator of the story uses pronouns such as he, she, and they, the story is likely written in the third person.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listen to and experience third-person text as you read aloud p. 109 in the Student Interactive. Model identifying the text as third-person. </a:t>
            </a:r>
            <a:r>
              <a:rPr i="1" lang="en-US"/>
              <a:t>Jess found a huge pumpkin. “I want to tell Mom!” he said. The person telling the story is not in the story. This is a third-person text.</a:t>
            </a:r>
            <a:r>
              <a:rPr lang="en-US"/>
              <a:t> Ask students which word helps them know that this text is a third-person text.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123 in the Student Interactive.</a:t>
            </a:r>
            <a:endParaRPr i="1"/>
          </a:p>
        </p:txBody>
      </p:sp>
      <p:sp>
        <p:nvSpPr>
          <p:cNvPr id="612" name="Google Shape;612;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Display uppercase and lowercase letters Xx. Ask students to name the letters and tell which is an uppercase letter and which is a lowercase letter. </a:t>
            </a:r>
            <a:endParaRPr/>
          </a:p>
          <a:p>
            <a:pPr indent="-228600" lvl="0" marL="228600" rtl="0" algn="l">
              <a:lnSpc>
                <a:spcPct val="100000"/>
              </a:lnSpc>
              <a:spcBef>
                <a:spcPts val="0"/>
              </a:spcBef>
              <a:spcAft>
                <a:spcPts val="0"/>
              </a:spcAft>
              <a:buSzPts val="1200"/>
              <a:buFont typeface="Calibri"/>
              <a:buAutoNum type="arabicPeriod"/>
            </a:pPr>
            <a:r>
              <a:rPr lang="en-US"/>
              <a:t>Model writing the letters on the board. </a:t>
            </a:r>
            <a:r>
              <a:rPr i="1" lang="en-US"/>
              <a:t>The uppercase and lowercase letter x are both written the same way. The difference is that the uppercase X is bigger. I start an uppercase letter X at the top line. I write a slanted line to the bottom. Then I pick up my marker and start again at the top line. I make another slanted line to the bottom, crossing over the first line. </a:t>
            </a:r>
            <a:endParaRPr/>
          </a:p>
          <a:p>
            <a:pPr indent="-228600" lvl="0" marL="228600" rtl="0" algn="l">
              <a:lnSpc>
                <a:spcPct val="100000"/>
              </a:lnSpc>
              <a:spcBef>
                <a:spcPts val="0"/>
              </a:spcBef>
              <a:spcAft>
                <a:spcPts val="0"/>
              </a:spcAft>
              <a:buSzPts val="1200"/>
              <a:buFont typeface="Calibri"/>
              <a:buAutoNum type="arabicPeriod"/>
            </a:pPr>
            <a:r>
              <a:rPr lang="en-US"/>
              <a:t>Have students trace uppercase X in the air and then on their hands. Repeat with lowercase x, explaining that lowercase x starts at the middle line instead of the top line.</a:t>
            </a:r>
            <a:endParaRPr b="0" i="0" sz="1200" u="none" strike="noStrike">
              <a:solidFill>
                <a:srgbClr val="373536"/>
              </a:solidFill>
              <a:latin typeface="Calibri"/>
              <a:ea typeface="Calibri"/>
              <a:cs typeface="Calibri"/>
              <a:sym typeface="Calibri"/>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use Handwriting p. 205 from the Resource Download Center to practice writing Xx.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U4W3L3 Handwriting Practice </a:t>
            </a:r>
            <a:endParaRPr b="1" sz="1200">
              <a:solidFill>
                <a:srgbClr val="373536"/>
              </a:solidFill>
              <a:latin typeface="Calibri"/>
              <a:ea typeface="Calibri"/>
              <a:cs typeface="Calibri"/>
              <a:sym typeface="Calibri"/>
            </a:endParaRPr>
          </a:p>
          <a:p>
            <a:pPr indent="-152400" lvl="0" marL="228600" rtl="0" algn="l">
              <a:lnSpc>
                <a:spcPct val="100000"/>
              </a:lnSpc>
              <a:spcBef>
                <a:spcPts val="0"/>
              </a:spcBef>
              <a:spcAft>
                <a:spcPts val="0"/>
              </a:spcAft>
              <a:buSzPts val="1200"/>
              <a:buFont typeface="Arial"/>
              <a:buNone/>
            </a:pPr>
            <a:r>
              <a:t/>
            </a:r>
            <a:endParaRPr b="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25" name="Google Shape;62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the middle of a personal narrative tells what happens next.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 a stack book aloud and have students identify each event. Encourage students to use words like then and next when giving the order of events.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Then write a personal narrative that students can relate to, for example, your first day of kindergarten or losing a tooth. Tell students your idea and let them know you will write a personal narrative about it. Model writing a personal narrative. Point out the beginning and then focus on what happens next. Explain to students that the middle of a story tells what happens next.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decide on a personal narrative they will write as a class. Ask students what happens first, next, and last. Transcribe their events into a narrative.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Direct students to complete p. 126 in the Student Interactive.</a:t>
            </a:r>
            <a:endParaRPr i="1"/>
          </a:p>
        </p:txBody>
      </p:sp>
      <p:sp>
        <p:nvSpPr>
          <p:cNvPr id="638" name="Google Shape;63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As students transition into independent writing, have them think about their sequence of events.  If they have composed the beginning and middle of their personal narrative already, have them reread and improve them.</a:t>
            </a:r>
            <a:endParaRPr/>
          </a:p>
          <a:p>
            <a:pPr indent="-228600" lvl="0" marL="22860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SzPts val="1200"/>
              <a:buFont typeface="Arial"/>
              <a:buChar char="•"/>
            </a:pPr>
            <a:r>
              <a:rPr lang="en-US"/>
              <a:t>Modeled - Walk through a stack text with students to help them identify the order of events.</a:t>
            </a:r>
            <a:endParaRPr/>
          </a:p>
          <a:p>
            <a:pPr indent="-228600" lvl="1" marL="685800" rtl="0" algn="l">
              <a:lnSpc>
                <a:spcPct val="100000"/>
              </a:lnSpc>
              <a:spcBef>
                <a:spcPts val="0"/>
              </a:spcBef>
              <a:spcAft>
                <a:spcPts val="0"/>
              </a:spcAft>
              <a:buSzPts val="1200"/>
              <a:buFont typeface="Arial"/>
              <a:buChar char="•"/>
            </a:pPr>
            <a:r>
              <a:rPr lang="en-US"/>
              <a:t>Shared - Have students dictate the middle of their narrative as you transcribe.</a:t>
            </a:r>
            <a:endParaRPr/>
          </a:p>
          <a:p>
            <a:pPr indent="-228600" lvl="1" marL="685800" rtl="0" algn="l">
              <a:lnSpc>
                <a:spcPct val="100000"/>
              </a:lnSpc>
              <a:spcBef>
                <a:spcPts val="0"/>
              </a:spcBef>
              <a:spcAft>
                <a:spcPts val="0"/>
              </a:spcAft>
              <a:buSzPts val="1200"/>
              <a:buFont typeface="Arial"/>
              <a:buChar char="•"/>
            </a:pPr>
            <a:r>
              <a:rPr lang="en-US"/>
              <a:t>Guided - Ask students questions to help them add details to the middle of their stories.</a:t>
            </a:r>
            <a:endParaRPr/>
          </a:p>
          <a:p>
            <a:pPr indent="-228600" lvl="0" marL="228600" rtl="0" algn="l">
              <a:lnSpc>
                <a:spcPct val="100000"/>
              </a:lnSpc>
              <a:spcBef>
                <a:spcPts val="0"/>
              </a:spcBef>
              <a:spcAft>
                <a:spcPts val="0"/>
              </a:spcAft>
              <a:buSzPts val="1200"/>
              <a:buFont typeface="Calibri"/>
              <a:buAutoNum type="arabicPeriod"/>
            </a:pPr>
            <a:r>
              <a:rPr lang="en-US"/>
              <a:t>Then they should continue writing their personal narratives.</a:t>
            </a:r>
            <a:endParaRPr/>
          </a:p>
          <a:p>
            <a:pPr indent="-228600" lvl="0" marL="228600" rtl="0" algn="l">
              <a:lnSpc>
                <a:spcPct val="100000"/>
              </a:lnSpc>
              <a:spcBef>
                <a:spcPts val="0"/>
              </a:spcBef>
              <a:spcAft>
                <a:spcPts val="0"/>
              </a:spcAft>
              <a:buSzPts val="1200"/>
              <a:buFont typeface="Calibri"/>
              <a:buAutoNum type="arabicPeriod"/>
            </a:pPr>
            <a:r>
              <a:rPr lang="en-US"/>
              <a:t>Have a few students share their stories with the class. Encourage discussion about the sequence of events.</a:t>
            </a:r>
            <a:endParaRPr sz="1200">
              <a:latin typeface="Calibri"/>
              <a:ea typeface="Calibri"/>
              <a:cs typeface="Calibri"/>
              <a:sym typeface="Calibri"/>
            </a:endParaRPr>
          </a:p>
        </p:txBody>
      </p:sp>
      <p:sp>
        <p:nvSpPr>
          <p:cNvPr id="651" name="Google Shape;65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Review how to spell CVC words with short e. </a:t>
            </a:r>
            <a:endParaRPr/>
          </a:p>
          <a:p>
            <a:pPr indent="-228600" lvl="0" marL="228600" rtl="0" algn="l">
              <a:lnSpc>
                <a:spcPct val="100000"/>
              </a:lnSpc>
              <a:spcBef>
                <a:spcPts val="0"/>
              </a:spcBef>
              <a:spcAft>
                <a:spcPts val="0"/>
              </a:spcAft>
              <a:buSzPts val="1200"/>
              <a:buFont typeface="Calibri"/>
              <a:buAutoNum type="arabicPeriod"/>
            </a:pPr>
            <a:r>
              <a:rPr lang="en-US"/>
              <a:t>Give each student three cards with the letters j, e, t. Have students arrange the letter cards to spell the word jet. Remind them to use what they know about the CVC pattern for short vowel words.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Spelling p. 212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U4W3</a:t>
            </a:r>
            <a:endParaRPr b="1">
              <a:latin typeface="Calibri"/>
              <a:ea typeface="Calibri"/>
              <a:cs typeface="Calibri"/>
              <a:sym typeface="Calibri"/>
            </a:endParaRPr>
          </a:p>
        </p:txBody>
      </p:sp>
      <p:sp>
        <p:nvSpPr>
          <p:cNvPr id="664" name="Google Shape;664;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what type of punctuation to use with different types of sentences. Ask: When do we use a question mark? When do we use a period? When do we use an exclamation point?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sentences without punctuation: Jen wants to win; Can Jen win; Jen won the race. </a:t>
            </a:r>
            <a:r>
              <a:rPr i="1" lang="en-US"/>
              <a:t>The first sentence tells me what Jen wants. It is a telling sentence, so it needs a period. The second sentence asks if Jen will win, so it is a question and needs a question mark. The third sentence tells about something exciting that happens. It needs an exclamation point.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sentences without punctuation, for example: Watch out, I need a new pencil, Where are you going. Ask students to copy the sentences and use the correct punctuation.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For additional help with teaching end punctuation, see the Language Awareness Handbook.</a:t>
            </a:r>
            <a:endParaRPr b="0" i="0" sz="1200" u="none" strike="noStrike">
              <a:solidFill>
                <a:srgbClr val="373536"/>
              </a:solidFill>
              <a:latin typeface="Calibri"/>
              <a:ea typeface="Calibri"/>
              <a:cs typeface="Calibri"/>
              <a:sym typeface="Calibri"/>
            </a:endParaRPr>
          </a:p>
        </p:txBody>
      </p:sp>
      <p:sp>
        <p:nvSpPr>
          <p:cNvPr id="677" name="Google Shape;67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1" name="Google Shape;69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the hen Picture Card. Have students say hen with you. </a:t>
            </a:r>
            <a:r>
              <a:rPr i="1" lang="en-US"/>
              <a:t>Let’s say the sound in the middle of the word: /e/ /e/ /e/. The middle sound /e/ is spelled with the letter e. </a:t>
            </a:r>
            <a:endParaRPr/>
          </a:p>
          <a:p>
            <a:pPr indent="-228600" lvl="0" marL="228600" rtl="0" algn="l">
              <a:lnSpc>
                <a:spcPct val="100000"/>
              </a:lnSpc>
              <a:spcBef>
                <a:spcPts val="0"/>
              </a:spcBef>
              <a:spcAft>
                <a:spcPts val="0"/>
              </a:spcAft>
              <a:buSzPts val="1200"/>
              <a:buFont typeface="Calibri"/>
              <a:buAutoNum type="arabicPeriod"/>
            </a:pPr>
            <a:r>
              <a:rPr lang="en-US"/>
              <a:t>Write the word Pete. Have students say Pete with you. </a:t>
            </a:r>
            <a:r>
              <a:rPr i="1" lang="en-US"/>
              <a:t>Let’s say the sound in the middle of the word: /ē/ /ē/ /ē/. The middle sound /ē/ is spelled with the pattern e_e.</a:t>
            </a:r>
            <a:endParaRPr/>
          </a:p>
          <a:p>
            <a:pPr indent="-228600" lvl="0" marL="228600" rtl="0" algn="l">
              <a:lnSpc>
                <a:spcPct val="100000"/>
              </a:lnSpc>
              <a:spcBef>
                <a:spcPts val="0"/>
              </a:spcBef>
              <a:spcAft>
                <a:spcPts val="0"/>
              </a:spcAft>
              <a:buSzPts val="1200"/>
              <a:buFont typeface="Calibri"/>
              <a:buAutoNum type="arabicPeriod"/>
            </a:pPr>
            <a:r>
              <a:rPr lang="en-US"/>
              <a:t>Tell students that you will write words that have the sound /e/ or /ē/. Have students listen for the sounds /e/ and /ē/ as they read each word together. Tell them to raise their hands if they hear /e/ and touch their toes if they hear /ē/. Use the following words: jet, Steve, men, Eve, Pete, den.</a:t>
            </a:r>
            <a:endParaRPr i="1" sz="1200">
              <a:latin typeface="Calibri"/>
              <a:ea typeface="Calibri"/>
              <a:cs typeface="Calibri"/>
              <a:sym typeface="Calibri"/>
            </a:endParaRPr>
          </a:p>
        </p:txBody>
      </p:sp>
      <p:sp>
        <p:nvSpPr>
          <p:cNvPr id="123" name="Google Shape;12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Display the pen Picture Card. Point to the picture of the pen. </a:t>
            </a:r>
            <a:r>
              <a:rPr i="1" lang="en-US"/>
              <a:t>This is a picture of a pen. I hear the sound /e/ in the word pen</a:t>
            </a:r>
            <a:r>
              <a:rPr lang="en-US"/>
              <a:t>. Tell students that the sound /e/ is spelled with the letter e and that the e_e pattern can spell the sound /ē/. Have students trace an e in the air as they chorally say /e/ and then /ē/.</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to p. 98 in the Student Interactive. Ask them to name the first picture. (bed) Then have them write the word bed on the lines. Finally, have them read the word.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98 in the Student Interactive.</a:t>
            </a:r>
            <a:endParaRPr b="1">
              <a:solidFill>
                <a:srgbClr val="373536"/>
              </a:solidFill>
            </a:endParaRPr>
          </a:p>
        </p:txBody>
      </p:sp>
      <p:sp>
        <p:nvSpPr>
          <p:cNvPr id="702" name="Google Shape;702;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Have students turn to p. 99 in the Student Interactive. </a:t>
            </a:r>
            <a:r>
              <a:rPr i="1" lang="en-US"/>
              <a:t>We are going to read a story today about a girl and a boy</a:t>
            </a:r>
            <a:r>
              <a:rPr lang="en-US"/>
              <a:t>. Point to the title of the story. </a:t>
            </a:r>
            <a:r>
              <a:rPr i="1" lang="en-US"/>
              <a:t>The title of the story is Jen and Pete. I hear the sound /ē/ in the name Pete. What other sounds that we learned do you hear in the word Pete?</a:t>
            </a:r>
            <a:r>
              <a:rPr lang="en-US"/>
              <a:t> Students should come up with /p/ and /t/. </a:t>
            </a:r>
            <a:r>
              <a:rPr i="1" lang="en-US"/>
              <a:t>In this story, we will read other words that have sounds you have learned.</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Remind students of this week’s high-frequency words: black, brown, white. Tell students that they will practice reading these words in the story Jen and Pete. Display the words. Have students read them with you. </a:t>
            </a:r>
            <a:r>
              <a:rPr i="1" lang="en-US"/>
              <a:t>When you see these words in the story Jen and Pete, you will know how to identify and read them.</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whisper read the story as you listen in. Then have students reread the story page by page with a partner. Listen carefully as they use letter-sound relationships to decode. Partners should reread the story. This time the other student begins. </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After students have read the story, call their attention to the title. </a:t>
            </a:r>
            <a:r>
              <a:rPr i="1" lang="en-US"/>
              <a:t>I see the pattern e_e in this word: Pete. What sound does the pattern e_e spell? </a:t>
            </a:r>
            <a:r>
              <a:rPr lang="en-US"/>
              <a:t>Help them identify, or say, the sound /ē/. Then have them find and highlight the word with the sound /ē/ in the title on p. 99</a:t>
            </a:r>
            <a:r>
              <a:rPr i="1" lang="en-US"/>
              <a:t>. I also hear other sounds we have learned in the sentences on this page. There is another word with the sound /ē/. </a:t>
            </a:r>
            <a:r>
              <a:rPr lang="en-US"/>
              <a:t>Guide students as they highlight the name Pete in the first sentence.</a:t>
            </a:r>
            <a:endParaRPr i="1">
              <a:solidFill>
                <a:srgbClr val="373536"/>
              </a:solidFill>
            </a:endParaRPr>
          </a:p>
        </p:txBody>
      </p:sp>
      <p:sp>
        <p:nvSpPr>
          <p:cNvPr id="716" name="Google Shape;71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pp. 100–101. </a:t>
            </a:r>
            <a:r>
              <a:rPr i="1" lang="en-US"/>
              <a:t>Which words include the sound /e/? Point to them</a:t>
            </a:r>
            <a:r>
              <a:rPr lang="en-US"/>
              <a:t>. Help students identify, or say, the sound /e/. </a:t>
            </a:r>
            <a:endParaRPr/>
          </a:p>
          <a:p>
            <a:pPr indent="-228600" lvl="0" marL="228600" rtl="0" algn="l">
              <a:lnSpc>
                <a:spcPct val="100000"/>
              </a:lnSpc>
              <a:spcBef>
                <a:spcPts val="0"/>
              </a:spcBef>
              <a:spcAft>
                <a:spcPts val="0"/>
              </a:spcAft>
              <a:buSzPts val="1200"/>
              <a:buFont typeface="Calibri"/>
              <a:buAutoNum type="arabicPeriod"/>
            </a:pPr>
            <a:r>
              <a:rPr lang="en-US"/>
              <a:t>Have them underline the words with the sound /e/.</a:t>
            </a:r>
            <a:endParaRPr i="0" sz="1200">
              <a:latin typeface="Calibri"/>
              <a:ea typeface="Calibri"/>
              <a:cs typeface="Calibri"/>
              <a:sym typeface="Calibri"/>
            </a:endParaRPr>
          </a:p>
        </p:txBody>
      </p:sp>
      <p:sp>
        <p:nvSpPr>
          <p:cNvPr id="730" name="Google Shape;73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good readers visualize, or create mental images, as they read. Explain that picturing the characters, settings, and events in their minds can help them better understand a story. Tell students there are strategies they can use to help them visualize.</a:t>
            </a:r>
            <a:endParaRPr/>
          </a:p>
          <a:p>
            <a:pPr indent="-228600" lvl="1" marL="685800" rtl="0" algn="l">
              <a:lnSpc>
                <a:spcPct val="100000"/>
              </a:lnSpc>
              <a:spcBef>
                <a:spcPts val="0"/>
              </a:spcBef>
              <a:spcAft>
                <a:spcPts val="0"/>
              </a:spcAft>
              <a:buClr>
                <a:srgbClr val="373536"/>
              </a:buClr>
              <a:buSzPts val="1200"/>
              <a:buFont typeface="Arial"/>
              <a:buChar char="•"/>
            </a:pPr>
            <a:r>
              <a:rPr i="1" lang="en-US"/>
              <a:t>Pay attention to words the author uses that tell about the characters, settings, and events.</a:t>
            </a:r>
            <a:endParaRPr/>
          </a:p>
          <a:p>
            <a:pPr indent="-228600" lvl="1" marL="685800" rtl="0" algn="l">
              <a:lnSpc>
                <a:spcPct val="100000"/>
              </a:lnSpc>
              <a:spcBef>
                <a:spcPts val="0"/>
              </a:spcBef>
              <a:spcAft>
                <a:spcPts val="0"/>
              </a:spcAft>
              <a:buClr>
                <a:srgbClr val="373536"/>
              </a:buClr>
              <a:buSzPts val="1200"/>
              <a:buFont typeface="Arial"/>
              <a:buChar char="•"/>
            </a:pPr>
            <a:r>
              <a:rPr i="1" lang="en-US"/>
              <a:t>Picture the characters in your mind. What do they look like? What do they do?</a:t>
            </a:r>
            <a:endParaRPr/>
          </a:p>
          <a:p>
            <a:pPr indent="-228600" lvl="1" marL="685800" rtl="0" algn="l">
              <a:lnSpc>
                <a:spcPct val="100000"/>
              </a:lnSpc>
              <a:spcBef>
                <a:spcPts val="0"/>
              </a:spcBef>
              <a:spcAft>
                <a:spcPts val="0"/>
              </a:spcAft>
              <a:buClr>
                <a:srgbClr val="373536"/>
              </a:buClr>
              <a:buSzPts val="1200"/>
              <a:buFont typeface="Arial"/>
              <a:buChar char="•"/>
            </a:pPr>
            <a:r>
              <a:rPr i="1" lang="en-US"/>
              <a:t>Picture the setting. What does it look like? What time is it?</a:t>
            </a:r>
            <a:endParaRPr/>
          </a:p>
          <a:p>
            <a:pPr indent="-228600" lvl="1" marL="685800" rtl="0" algn="l">
              <a:lnSpc>
                <a:spcPct val="100000"/>
              </a:lnSpc>
              <a:spcBef>
                <a:spcPts val="0"/>
              </a:spcBef>
              <a:spcAft>
                <a:spcPts val="0"/>
              </a:spcAft>
              <a:buClr>
                <a:srgbClr val="373536"/>
              </a:buClr>
              <a:buSzPts val="1200"/>
              <a:buFont typeface="Arial"/>
              <a:buChar char="•"/>
            </a:pPr>
            <a:r>
              <a:rPr i="1" lang="en-US"/>
              <a:t>Picture the events. Pretend you are watching them happen.</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look back at pp. 108–109 in the Student Interactive. </a:t>
            </a:r>
            <a:r>
              <a:rPr i="1" lang="en-US"/>
              <a:t>I read that Grandma and Grandpa live on a farm. I also read that the farm has pumpkins. The words farm and pumpkins help me visualize, or picture in my mind, where Grandma and Grandpa live. I picture a home with lots of farmland around it. I picture pumpkins growing there.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use the Close Read notes on pp. 111 and 115 in the Student Interactive to find and highlight words that help them visualize what is happening in the story. Discuss the words students highlighted. Provide assistance as necessary</a:t>
            </a:r>
            <a:endParaRPr i="1" sz="1200">
              <a:latin typeface="Calibri"/>
              <a:ea typeface="Calibri"/>
              <a:cs typeface="Calibri"/>
              <a:sym typeface="Calibri"/>
            </a:endParaRPr>
          </a:p>
        </p:txBody>
      </p:sp>
      <p:sp>
        <p:nvSpPr>
          <p:cNvPr id="744" name="Google Shape;744;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with students the Close Read note on p. 111. Tell students to highlight words that help them picture how Jess feels. DOK 2</a:t>
            </a:r>
            <a:endParaRPr/>
          </a:p>
        </p:txBody>
      </p:sp>
      <p:sp>
        <p:nvSpPr>
          <p:cNvPr id="756" name="Google Shape;75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Remind students that the words in a text can help us picture the story in our mind. Read aloud the Close Read note on p. 115.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close their eyes and visualize as you read aloud p. 115 again. Have one or more students tell what they pictured.  DOK 2</a:t>
            </a:r>
            <a:endParaRPr/>
          </a:p>
        </p:txBody>
      </p:sp>
      <p:sp>
        <p:nvSpPr>
          <p:cNvPr id="769" name="Google Shape;76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visualizing details. </a:t>
            </a:r>
            <a:endParaRPr/>
          </a:p>
          <a:p>
            <a:pPr indent="-228600" lvl="0" marL="228600" rtl="0" algn="l">
              <a:lnSpc>
                <a:spcPct val="100000"/>
              </a:lnSpc>
              <a:spcBef>
                <a:spcPts val="0"/>
              </a:spcBef>
              <a:spcAft>
                <a:spcPts val="0"/>
              </a:spcAft>
              <a:buSzPts val="1200"/>
              <a:buFont typeface="Calibri"/>
              <a:buAutoNum type="arabicPeriod"/>
            </a:pPr>
            <a:r>
              <a:rPr lang="en-US"/>
              <a:t>Have students complete their drawings on p. 119 of the Student Interactive.</a:t>
            </a:r>
            <a:endParaRPr sz="1200">
              <a:latin typeface="Calibri"/>
              <a:ea typeface="Calibri"/>
              <a:cs typeface="Calibri"/>
              <a:sym typeface="Calibri"/>
            </a:endParaRPr>
          </a:p>
        </p:txBody>
      </p:sp>
      <p:sp>
        <p:nvSpPr>
          <p:cNvPr id="782" name="Google Shape;78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 personal narrative has an ending event, or conclusion. The event that happens last tells how the problem from the beginning of the narrative is solved.</a:t>
            </a:r>
            <a:endParaRPr/>
          </a:p>
          <a:p>
            <a:pPr indent="-228600" lvl="0" marL="228600" rtl="0" algn="l">
              <a:lnSpc>
                <a:spcPct val="100000"/>
              </a:lnSpc>
              <a:spcBef>
                <a:spcPts val="0"/>
              </a:spcBef>
              <a:spcAft>
                <a:spcPts val="0"/>
              </a:spcAft>
              <a:buSzPts val="1200"/>
              <a:buFont typeface="Calibri"/>
              <a:buAutoNum type="arabicPeriod"/>
            </a:pPr>
            <a:r>
              <a:rPr lang="en-US"/>
              <a:t>Thumb through a stack text. Look at the pictures, telling what you see. Focus on the last pictures in the book. Point out how they relate to the first. Think aloud as you draw conclusions about what happens last in the story. Read the text aloud, commenting on the first, next, and last events. Explain to students that the last event ends the narrative. It tells how a problem is solved or what happens to a character.</a:t>
            </a:r>
            <a:endParaRPr/>
          </a:p>
          <a:p>
            <a:pPr indent="-228600" lvl="0" marL="228600" rtl="0" algn="l">
              <a:lnSpc>
                <a:spcPct val="100000"/>
              </a:lnSpc>
              <a:spcBef>
                <a:spcPts val="0"/>
              </a:spcBef>
              <a:spcAft>
                <a:spcPts val="0"/>
              </a:spcAft>
              <a:buSzPts val="1200"/>
              <a:buFont typeface="Calibri"/>
              <a:buAutoNum type="arabicPeriod"/>
            </a:pPr>
            <a:r>
              <a:rPr lang="en-US"/>
              <a:t>Have students practice identifying the ending of a narrative. Read a stack text aloud, and have students identify the first, next, and last events. Prompt a discussion about how the events in the narrative are connected and how the narrative ends.</a:t>
            </a:r>
            <a:endParaRPr/>
          </a:p>
          <a:p>
            <a:pPr indent="-228600" lvl="0" marL="228600" rtl="0" algn="l">
              <a:lnSpc>
                <a:spcPct val="100000"/>
              </a:lnSpc>
              <a:spcBef>
                <a:spcPts val="0"/>
              </a:spcBef>
              <a:spcAft>
                <a:spcPts val="0"/>
              </a:spcAft>
              <a:buSzPts val="1200"/>
              <a:buFont typeface="Calibri"/>
              <a:buAutoNum type="arabicPeriod"/>
            </a:pPr>
            <a:r>
              <a:rPr lang="en-US"/>
              <a:t>Choose another stack book and read the first and middle events. Be sure the first event introduces the problem. </a:t>
            </a:r>
            <a:r>
              <a:rPr i="1" lang="en-US"/>
              <a:t>We’re going to plan an ending for this book. What is the problem? How can we write an ending that will solve the problem?</a:t>
            </a:r>
            <a:endParaRPr/>
          </a:p>
          <a:p>
            <a:pPr indent="-228600" lvl="0" marL="228600" rtl="0" algn="l">
              <a:lnSpc>
                <a:spcPct val="100000"/>
              </a:lnSpc>
              <a:spcBef>
                <a:spcPts val="0"/>
              </a:spcBef>
              <a:spcAft>
                <a:spcPts val="0"/>
              </a:spcAft>
              <a:buSzPts val="1200"/>
              <a:buFont typeface="Calibri"/>
              <a:buAutoNum type="arabicPeriod"/>
            </a:pPr>
            <a:r>
              <a:rPr lang="en-US"/>
              <a:t>Write students’ ideas on a flipchart or board. Then tell students they will plan an ending to their own narratives. To help students get started, call on a few students to describe the problem in their narrative and how the problem was solved in real life. Ask the class to discuss how the ending could tell the resolution to the problem.</a:t>
            </a:r>
            <a:endParaRPr b="1" i="1" sz="1200">
              <a:latin typeface="Calibri"/>
              <a:ea typeface="Calibri"/>
              <a:cs typeface="Calibri"/>
              <a:sym typeface="Calibri"/>
            </a:endParaRPr>
          </a:p>
        </p:txBody>
      </p:sp>
      <p:sp>
        <p:nvSpPr>
          <p:cNvPr id="795" name="Google Shape;79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transition into independent writing. Have them work on their narrative’s ending. Remind students that the conclusion of the narrative should tell how the problem is solved.</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Think aloud about an ending to a narrative. </a:t>
            </a:r>
            <a:endParaRPr/>
          </a:p>
          <a:p>
            <a:pPr indent="-228600" lvl="1" marL="685800" rtl="0" algn="l">
              <a:lnSpc>
                <a:spcPct val="100000"/>
              </a:lnSpc>
              <a:spcBef>
                <a:spcPts val="0"/>
              </a:spcBef>
              <a:spcAft>
                <a:spcPts val="0"/>
              </a:spcAft>
              <a:buSzPts val="1200"/>
              <a:buFont typeface="Arial"/>
              <a:buChar char="•"/>
            </a:pPr>
            <a:r>
              <a:rPr lang="en-US"/>
              <a:t>Shared - Tell students to talk about their ending ideas as you transcribe their notes. </a:t>
            </a:r>
            <a:endParaRPr/>
          </a:p>
          <a:p>
            <a:pPr indent="-228600" lvl="1" marL="685800" rtl="0" algn="l">
              <a:lnSpc>
                <a:spcPct val="100000"/>
              </a:lnSpc>
              <a:spcBef>
                <a:spcPts val="0"/>
              </a:spcBef>
              <a:spcAft>
                <a:spcPts val="0"/>
              </a:spcAft>
              <a:buSzPts val="1200"/>
              <a:buFont typeface="Arial"/>
              <a:buChar char="•"/>
            </a:pPr>
            <a:r>
              <a:rPr lang="en-US"/>
              <a:t>Guided - Prompt students to identify what would be a good ending to the narrative.</a:t>
            </a:r>
            <a:endParaRPr/>
          </a:p>
          <a:p>
            <a:pPr indent="-228600" lvl="0" marL="228600" rtl="0" algn="l">
              <a:lnSpc>
                <a:spcPct val="100000"/>
              </a:lnSpc>
              <a:spcBef>
                <a:spcPts val="0"/>
              </a:spcBef>
              <a:spcAft>
                <a:spcPts val="0"/>
              </a:spcAft>
              <a:buSzPts val="1200"/>
              <a:buFont typeface="Calibri"/>
              <a:buAutoNum type="arabicPeriod"/>
            </a:pPr>
            <a:r>
              <a:rPr lang="en-US"/>
              <a:t>Ask a few students to share their endings with the class. Prompt students to explain why they chose their ending and how it solved the problem.</a:t>
            </a:r>
            <a:endParaRPr/>
          </a:p>
        </p:txBody>
      </p:sp>
      <p:sp>
        <p:nvSpPr>
          <p:cNvPr id="807" name="Google Shape;807;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that CVC words with the sound /u/ are spelled with the letter u. </a:t>
            </a:r>
            <a:endParaRPr/>
          </a:p>
          <a:p>
            <a:pPr indent="-228600" lvl="0" marL="228600" rtl="0" algn="l">
              <a:lnSpc>
                <a:spcPct val="100000"/>
              </a:lnSpc>
              <a:spcBef>
                <a:spcPts val="0"/>
              </a:spcBef>
              <a:spcAft>
                <a:spcPts val="0"/>
              </a:spcAft>
              <a:buSzPts val="1200"/>
              <a:buFont typeface="Calibri"/>
              <a:buAutoNum type="arabicPeriod"/>
            </a:pPr>
            <a:r>
              <a:rPr lang="en-US"/>
              <a:t>Display letters, such as foam letters or letters on construction paper, for the words but and fun. Say the word but and ask a volunteer to arrange the letters to spell the word. Have students spell the word together as the volunteer points to the letters in order. Continue with the word fun. </a:t>
            </a:r>
            <a:endParaRPr/>
          </a:p>
          <a:p>
            <a:pPr indent="-228600" lvl="0" marL="228600" rtl="0" algn="l">
              <a:lnSpc>
                <a:spcPct val="100000"/>
              </a:lnSpc>
              <a:spcBef>
                <a:spcPts val="0"/>
              </a:spcBef>
              <a:spcAft>
                <a:spcPts val="0"/>
              </a:spcAft>
              <a:buSzPts val="1200"/>
              <a:buFont typeface="Calibri"/>
              <a:buAutoNum type="arabicPeriod"/>
            </a:pPr>
            <a:r>
              <a:rPr lang="en-US"/>
              <a:t>Arrange students in groups of three, and give each group the letters for a CVC word, such as rug or cup. Have each group work together to spell a CVC word with their letters. Then have them share their word with the group and spell it aloud.</a:t>
            </a:r>
            <a:endParaRPr b="1">
              <a:latin typeface="Calibri"/>
              <a:ea typeface="Calibri"/>
              <a:cs typeface="Calibri"/>
              <a:sym typeface="Calibri"/>
            </a:endParaRPr>
          </a:p>
        </p:txBody>
      </p:sp>
      <p:sp>
        <p:nvSpPr>
          <p:cNvPr id="820" name="Google Shape;820;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Have students look at p. 93 in the Student Interactive. Have them trace the e on the first set of lines. Read the first name with them. Then have students trace the letters e on the page and read the names. Have students draw lines to match the names with the same sound for e.</a:t>
            </a:r>
            <a:endParaRPr i="1" sz="1200">
              <a:latin typeface="Calibri"/>
              <a:ea typeface="Calibri"/>
              <a:cs typeface="Calibri"/>
              <a:sym typeface="Calibri"/>
            </a:endParaRPr>
          </a:p>
        </p:txBody>
      </p:sp>
      <p:sp>
        <p:nvSpPr>
          <p:cNvPr id="137" name="Google Shape;137;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practice activity on p. 124 in the Student Interactive.</a:t>
            </a:r>
            <a:endParaRPr sz="1200">
              <a:latin typeface="Calibri"/>
              <a:ea typeface="Calibri"/>
              <a:cs typeface="Calibri"/>
              <a:sym typeface="Calibri"/>
            </a:endParaRPr>
          </a:p>
        </p:txBody>
      </p:sp>
      <p:sp>
        <p:nvSpPr>
          <p:cNvPr id="834" name="Google Shape;834;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6" name="Google Shape;84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i="1" lang="en-US"/>
              <a:t>Today we are going to talk more about syllables. Listen carefully as I say this word: pencil. How many syllables are in the word pen</a:t>
            </a:r>
            <a:r>
              <a:rPr lang="en-US"/>
              <a:t> (clap) </a:t>
            </a:r>
            <a:r>
              <a:rPr i="1" lang="en-US"/>
              <a:t>cil</a:t>
            </a:r>
            <a:r>
              <a:rPr lang="en-US"/>
              <a:t> (clap</a:t>
            </a:r>
            <a:r>
              <a:rPr i="1" lang="en-US"/>
              <a:t>)? Yes, there are two. What is the first syllable in pencil?</a:t>
            </a:r>
            <a:r>
              <a:rPr lang="en-US"/>
              <a:t> Students should say pen. </a:t>
            </a:r>
            <a:r>
              <a:rPr i="1" lang="en-US"/>
              <a:t>What is the second syllable in pencil? </a:t>
            </a:r>
            <a:r>
              <a:rPr lang="en-US"/>
              <a:t>Students should say cil.</a:t>
            </a:r>
            <a:endParaRPr/>
          </a:p>
          <a:p>
            <a:pPr indent="-228600" lvl="0" marL="228600" rtl="0" algn="l">
              <a:lnSpc>
                <a:spcPct val="100000"/>
              </a:lnSpc>
              <a:spcBef>
                <a:spcPts val="0"/>
              </a:spcBef>
              <a:spcAft>
                <a:spcPts val="0"/>
              </a:spcAft>
              <a:buClr>
                <a:srgbClr val="373536"/>
              </a:buClr>
              <a:buSzPts val="1200"/>
              <a:buFont typeface="Calibri"/>
              <a:buAutoNum type="arabicPeriod"/>
            </a:pPr>
            <a:r>
              <a:rPr i="1" lang="en-US"/>
              <a:t>Listen carefully as I say this word: ruler. How many syllables are in ru</a:t>
            </a:r>
            <a:r>
              <a:rPr lang="en-US"/>
              <a:t> (clap) </a:t>
            </a:r>
            <a:r>
              <a:rPr i="1" lang="en-US"/>
              <a:t>ler</a:t>
            </a:r>
            <a:r>
              <a:rPr lang="en-US"/>
              <a:t> (clap</a:t>
            </a:r>
            <a:r>
              <a:rPr i="1" lang="en-US"/>
              <a:t>)? Yes, there are two. What is the first syllable in ruler?</a:t>
            </a:r>
            <a:r>
              <a:rPr lang="en-US"/>
              <a:t> Students should say ru. </a:t>
            </a:r>
            <a:r>
              <a:rPr i="1" lang="en-US"/>
              <a:t>What is the second syllable in ruler?</a:t>
            </a:r>
            <a:r>
              <a:rPr lang="en-US"/>
              <a:t> Students should say ler.</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the following words: reading, marker, backpack, recess. Have students clap the syllables in each word, tell you how many syllables the word has, and identify the syllables.</a:t>
            </a:r>
            <a:endParaRPr i="0" sz="1200">
              <a:latin typeface="Calibri"/>
              <a:ea typeface="Calibri"/>
              <a:cs typeface="Calibri"/>
              <a:sym typeface="Calibri"/>
            </a:endParaRPr>
          </a:p>
        </p:txBody>
      </p:sp>
      <p:sp>
        <p:nvSpPr>
          <p:cNvPr id="857" name="Google Shape;857;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letter e and the pattern e_e on the board. Have students identify the letters as you point to them. Then review the sound spellings for the letter and pattern: e /e/ and e_e /ē/.</a:t>
            </a:r>
            <a:endParaRPr/>
          </a:p>
          <a:p>
            <a:pPr indent="-228600" lvl="0" marL="228600" rtl="0" algn="l">
              <a:lnSpc>
                <a:spcPct val="100000"/>
              </a:lnSpc>
              <a:spcBef>
                <a:spcPts val="0"/>
              </a:spcBef>
              <a:spcAft>
                <a:spcPts val="0"/>
              </a:spcAft>
              <a:buSzPts val="1200"/>
              <a:buFont typeface="Calibri"/>
              <a:buAutoNum type="arabicPeriod"/>
            </a:pPr>
            <a:r>
              <a:rPr lang="en-US"/>
              <a:t>Give each student a card with e on the front and e_e on the back. Then write the word Eve on the board. </a:t>
            </a:r>
            <a:r>
              <a:rPr i="1" lang="en-US"/>
              <a:t>We will read this word together. If you hear the sound /e/, hold your card with the letter e facing the front of the room. If you hear the sound /ē/, hold your card with the pattern e_e facing the front of the room. Keep your card on your lap if the middle sound in the word isn’t /e/ or /ē/.</a:t>
            </a:r>
            <a:r>
              <a:rPr lang="en-US"/>
              <a:t> Repeat with the words man, Steve, set, Ben, Pete, mix, and red.</a:t>
            </a:r>
            <a:endParaRPr/>
          </a:p>
          <a:p>
            <a:pPr indent="0" lvl="0" marL="457200" rtl="0" algn="l">
              <a:lnSpc>
                <a:spcPct val="100000"/>
              </a:lnSpc>
              <a:spcBef>
                <a:spcPts val="0"/>
              </a:spcBef>
              <a:spcAft>
                <a:spcPts val="0"/>
              </a:spcAft>
              <a:buNone/>
            </a:pPr>
            <a:r>
              <a:t/>
            </a:r>
            <a:endParaRPr/>
          </a:p>
        </p:txBody>
      </p:sp>
      <p:sp>
        <p:nvSpPr>
          <p:cNvPr id="874" name="Google Shape;874;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31648" lvl="0" marL="228600" rtl="0" algn="l">
              <a:spcBef>
                <a:spcPts val="0"/>
              </a:spcBef>
              <a:spcAft>
                <a:spcPts val="0"/>
              </a:spcAft>
              <a:buSzPts val="1200"/>
              <a:buFont typeface="Calibri"/>
              <a:buAutoNum type="arabicPeriod"/>
            </a:pPr>
            <a:r>
              <a:rPr lang="en-US"/>
              <a:t>Have students turn to p. 102 in the Student Interactive and read the sentences with a partner.</a:t>
            </a:r>
            <a:endParaRPr/>
          </a:p>
          <a:p>
            <a:pPr indent="-228600" lvl="0" marL="228600" rtl="0" algn="l">
              <a:lnSpc>
                <a:spcPct val="100000"/>
              </a:lnSpc>
              <a:spcBef>
                <a:spcPts val="0"/>
              </a:spcBef>
              <a:spcAft>
                <a:spcPts val="0"/>
              </a:spcAft>
              <a:buSzPts val="1200"/>
              <a:buFont typeface="Calibri"/>
              <a:buAutoNum type="arabicPeriod"/>
            </a:pPr>
            <a:r>
              <a:rPr lang="en-US"/>
              <a:t>Have students look at p. 103 in the Student Interactive. Have them read the sentences. </a:t>
            </a:r>
            <a:endParaRPr/>
          </a:p>
          <a:p>
            <a:pPr indent="-228600" lvl="0" marL="228600" rtl="0" algn="l">
              <a:lnSpc>
                <a:spcPct val="100000"/>
              </a:lnSpc>
              <a:spcBef>
                <a:spcPts val="0"/>
              </a:spcBef>
              <a:spcAft>
                <a:spcPts val="0"/>
              </a:spcAft>
              <a:buSzPts val="1200"/>
              <a:buFont typeface="Calibri"/>
              <a:buAutoNum type="arabicPeriod"/>
            </a:pPr>
            <a:r>
              <a:rPr lang="en-US"/>
              <a:t>Ask them to circle the words with the sound /e/ and underline the words with the sound /ē/. </a:t>
            </a:r>
            <a:endParaRPr/>
          </a:p>
        </p:txBody>
      </p:sp>
      <p:sp>
        <p:nvSpPr>
          <p:cNvPr id="891" name="Google Shape;891;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365760" rtl="0" algn="l">
              <a:lnSpc>
                <a:spcPct val="100000"/>
              </a:lnSpc>
              <a:spcBef>
                <a:spcPts val="0"/>
              </a:spcBef>
              <a:spcAft>
                <a:spcPts val="0"/>
              </a:spcAft>
              <a:buSzPts val="1200"/>
              <a:buFont typeface="Calibri"/>
              <a:buAutoNum type="arabicPeriod"/>
            </a:pPr>
            <a:r>
              <a:rPr lang="en-US"/>
              <a:t>Remind students that high frequency words are words that appear over and over in texts. Remind them that they will be learning many of the words this year, and the words will help them become better readers. </a:t>
            </a:r>
            <a:endParaRPr/>
          </a:p>
          <a:p>
            <a:pPr indent="-215900" lvl="0" marL="365760" rtl="0" algn="l">
              <a:lnSpc>
                <a:spcPct val="100000"/>
              </a:lnSpc>
              <a:spcBef>
                <a:spcPts val="0"/>
              </a:spcBef>
              <a:spcAft>
                <a:spcPts val="0"/>
              </a:spcAft>
              <a:buSzPts val="1200"/>
              <a:buFont typeface="Calibri"/>
              <a:buAutoNum type="arabicPeriod"/>
            </a:pPr>
            <a:r>
              <a:rPr lang="en-US"/>
              <a:t>Say the word brown and ask students what letters spell the word. </a:t>
            </a:r>
            <a:endParaRPr/>
          </a:p>
          <a:p>
            <a:pPr indent="-215900" lvl="0" marL="365760" rtl="0" algn="l">
              <a:lnSpc>
                <a:spcPct val="100000"/>
              </a:lnSpc>
              <a:spcBef>
                <a:spcPts val="0"/>
              </a:spcBef>
              <a:spcAft>
                <a:spcPts val="0"/>
              </a:spcAft>
              <a:buSzPts val="1200"/>
              <a:buFont typeface="Calibri"/>
              <a:buAutoNum type="arabicPeriod"/>
            </a:pPr>
            <a:r>
              <a:rPr lang="en-US"/>
              <a:t>Have students </a:t>
            </a:r>
            <a:endParaRPr/>
          </a:p>
          <a:p>
            <a:pPr indent="-215900" lvl="1" marL="822960" rtl="0" algn="l">
              <a:lnSpc>
                <a:spcPct val="100000"/>
              </a:lnSpc>
              <a:spcBef>
                <a:spcPts val="0"/>
              </a:spcBef>
              <a:spcAft>
                <a:spcPts val="0"/>
              </a:spcAft>
              <a:buSzPts val="1200"/>
              <a:buFont typeface="Arial"/>
              <a:buChar char="•"/>
            </a:pPr>
            <a:r>
              <a:rPr lang="en-US"/>
              <a:t>say the letters as you write the letters on the board.</a:t>
            </a:r>
            <a:endParaRPr/>
          </a:p>
          <a:p>
            <a:pPr indent="-215900" lvl="1" marL="822960" rtl="0" algn="l">
              <a:lnSpc>
                <a:spcPct val="100000"/>
              </a:lnSpc>
              <a:spcBef>
                <a:spcPts val="0"/>
              </a:spcBef>
              <a:spcAft>
                <a:spcPts val="0"/>
              </a:spcAft>
              <a:buSzPts val="1200"/>
              <a:buFont typeface="Arial"/>
              <a:buChar char="•"/>
            </a:pPr>
            <a:r>
              <a:rPr lang="en-US"/>
              <a:t>say and spell the word, clapping their hands for each letter.</a:t>
            </a:r>
            <a:endParaRPr/>
          </a:p>
          <a:p>
            <a:pPr indent="-215900" lvl="1" marL="822960" rtl="0" algn="l">
              <a:lnSpc>
                <a:spcPct val="100000"/>
              </a:lnSpc>
              <a:spcBef>
                <a:spcPts val="0"/>
              </a:spcBef>
              <a:spcAft>
                <a:spcPts val="0"/>
              </a:spcAft>
              <a:buSzPts val="1200"/>
              <a:buFont typeface="Arial"/>
              <a:buChar char="•"/>
            </a:pPr>
            <a:r>
              <a:rPr lang="en-US"/>
              <a:t>repeat with black and white.</a:t>
            </a:r>
            <a:endParaRPr b="0" i="0" sz="1200" u="none" strike="noStrike">
              <a:solidFill>
                <a:srgbClr val="000000"/>
              </a:solidFill>
              <a:latin typeface="Calibri"/>
              <a:ea typeface="Calibri"/>
              <a:cs typeface="Calibri"/>
              <a:sym typeface="Calibri"/>
            </a:endParaRPr>
          </a:p>
        </p:txBody>
      </p:sp>
      <p:sp>
        <p:nvSpPr>
          <p:cNvPr id="905" name="Google Shape;90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Involve students in a discussion about how cars and phones have changed over time. Base the discussion on a comparison of Cars Are Always Changing and Grandma’s Phone. Suggest that students ask questions about the texts as they compare and discuss. • How are the two texts alike? How are they different? </a:t>
            </a:r>
            <a:endParaRPr/>
          </a:p>
          <a:p>
            <a:pPr indent="-228600" lvl="1" marL="685800" rtl="0" algn="l">
              <a:lnSpc>
                <a:spcPct val="100000"/>
              </a:lnSpc>
              <a:spcBef>
                <a:spcPts val="0"/>
              </a:spcBef>
              <a:spcAft>
                <a:spcPts val="0"/>
              </a:spcAft>
              <a:buClr>
                <a:srgbClr val="373536"/>
              </a:buClr>
              <a:buSzPts val="1200"/>
              <a:buFont typeface="Arial"/>
              <a:buChar char="•"/>
            </a:pPr>
            <a:r>
              <a:rPr lang="en-US"/>
              <a:t>What do the texts tell us about old cars and phones? </a:t>
            </a:r>
            <a:endParaRPr/>
          </a:p>
          <a:p>
            <a:pPr indent="-228600" lvl="1" marL="685800" rtl="0" algn="l">
              <a:lnSpc>
                <a:spcPct val="100000"/>
              </a:lnSpc>
              <a:spcBef>
                <a:spcPts val="0"/>
              </a:spcBef>
              <a:spcAft>
                <a:spcPts val="0"/>
              </a:spcAft>
              <a:buClr>
                <a:srgbClr val="373536"/>
              </a:buClr>
              <a:buSzPts val="1200"/>
              <a:buFont typeface="Arial"/>
              <a:buChar char="•"/>
            </a:pPr>
            <a:r>
              <a:rPr lang="en-US"/>
              <a:t>What do the texts tell us about new cars and phones? </a:t>
            </a:r>
            <a:endParaRPr/>
          </a:p>
          <a:p>
            <a:pPr indent="-228600" lvl="1" marL="685800" rtl="0" algn="l">
              <a:lnSpc>
                <a:spcPct val="100000"/>
              </a:lnSpc>
              <a:spcBef>
                <a:spcPts val="0"/>
              </a:spcBef>
              <a:spcAft>
                <a:spcPts val="0"/>
              </a:spcAft>
              <a:buClr>
                <a:srgbClr val="373536"/>
              </a:buClr>
              <a:buSzPts val="1200"/>
              <a:buFont typeface="Arial"/>
              <a:buChar char="•"/>
            </a:pPr>
            <a:r>
              <a:rPr lang="en-US"/>
              <a:t>According to the texts, how have cars and phones changed?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Model providing an oral response by comparing and contrasting details about cars and phones from the texts. </a:t>
            </a:r>
            <a:r>
              <a:rPr i="1" lang="en-US"/>
              <a:t>I read in Cars Are Always Changing that old cars did not go very fast. Cars today can go much faster. Jess tries to use a cell phone outside in Grandma’s Phone. Grandma’s older phone can’t be taken outside. I learned that new cars and phones can do some things that old cars and phones couldn’t do.</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respond to the text by talking to a partner about how phones and cars have changed.</a:t>
            </a:r>
            <a:endParaRPr i="1"/>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Turn and Talk prompt on p. 120 in the Student Interactive to talk about the texts with a partner.</a:t>
            </a:r>
            <a:endParaRPr i="1" sz="1200">
              <a:solidFill>
                <a:srgbClr val="373536"/>
              </a:solidFill>
              <a:latin typeface="Calibri"/>
              <a:ea typeface="Calibri"/>
              <a:cs typeface="Calibri"/>
              <a:sym typeface="Calibri"/>
            </a:endParaRPr>
          </a:p>
        </p:txBody>
      </p:sp>
      <p:sp>
        <p:nvSpPr>
          <p:cNvPr id="918" name="Google Shape;918;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indent="-228600" lvl="0" marL="228600" rtl="0" algn="l">
              <a:lnSpc>
                <a:spcPct val="100000"/>
              </a:lnSpc>
              <a:spcBef>
                <a:spcPts val="0"/>
              </a:spcBef>
              <a:spcAft>
                <a:spcPts val="0"/>
              </a:spcAft>
              <a:buSzPts val="1200"/>
              <a:buFont typeface="Calibri"/>
              <a:buAutoNum type="arabicPeriod"/>
            </a:pPr>
            <a:r>
              <a:rPr lang="en-US"/>
              <a:t>Tell them to discuss in small groups or write or draw their responses on a separate sheet of paper.</a:t>
            </a:r>
            <a:endParaRPr b="1" sz="1200">
              <a:latin typeface="Calibri"/>
              <a:ea typeface="Calibri"/>
              <a:cs typeface="Calibri"/>
              <a:sym typeface="Calibri"/>
            </a:endParaRPr>
          </a:p>
        </p:txBody>
      </p:sp>
      <p:sp>
        <p:nvSpPr>
          <p:cNvPr id="931" name="Google Shape;931;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 personal narrative has an ending event, or conclusion. The event that happens last tells how the problem is solved. Authors of personal narratives also include a reaction to what happened to tell how they felt.</a:t>
            </a:r>
            <a:endParaRPr/>
          </a:p>
          <a:p>
            <a:pPr indent="-228600" lvl="0" marL="228600" rtl="0" algn="l">
              <a:lnSpc>
                <a:spcPct val="100000"/>
              </a:lnSpc>
              <a:spcBef>
                <a:spcPts val="0"/>
              </a:spcBef>
              <a:spcAft>
                <a:spcPts val="0"/>
              </a:spcAft>
              <a:buSzPts val="1200"/>
              <a:buFont typeface="Calibri"/>
              <a:buAutoNum type="arabicPeriod"/>
            </a:pPr>
            <a:r>
              <a:rPr lang="en-US"/>
              <a:t>Choose one of the stack books to discuss in more detail, and display a simple sequence chart. As you discuss the events, fill in the chart. As students remember, record their responses.</a:t>
            </a:r>
            <a:endParaRPr/>
          </a:p>
          <a:p>
            <a:pPr indent="-228600" lvl="0" marL="228600" rtl="0" algn="l">
              <a:lnSpc>
                <a:spcPct val="100000"/>
              </a:lnSpc>
              <a:spcBef>
                <a:spcPts val="0"/>
              </a:spcBef>
              <a:spcAft>
                <a:spcPts val="0"/>
              </a:spcAft>
              <a:buSzPts val="1200"/>
              <a:buFont typeface="Calibri"/>
              <a:buAutoNum type="arabicPeriod"/>
            </a:pPr>
            <a:r>
              <a:rPr lang="en-US"/>
              <a:t>Choose one of the stack books to discuss in more detail. Point out how the story is organized. First, the problem is introduced. Then more events happen. These events tell what the character is doing to solve the problem. Finally, the problem is solved. A narrative ends with a resolution. </a:t>
            </a:r>
            <a:endParaRPr/>
          </a:p>
          <a:p>
            <a:pPr indent="-228600" lvl="0" marL="228600" rtl="0" algn="l">
              <a:lnSpc>
                <a:spcPct val="100000"/>
              </a:lnSpc>
              <a:spcBef>
                <a:spcPts val="0"/>
              </a:spcBef>
              <a:spcAft>
                <a:spcPts val="0"/>
              </a:spcAft>
              <a:buSzPts val="1200"/>
              <a:buFont typeface="Calibri"/>
              <a:buAutoNum type="arabicPeriod"/>
            </a:pPr>
            <a:r>
              <a:rPr lang="en-US"/>
              <a:t>Tell students:  </a:t>
            </a:r>
            <a:r>
              <a:rPr i="1" lang="en-US"/>
              <a:t>Authors organize the events by putting them in the order in which they happened. It would be confusing if the author told how the problem was solved before the characters started trying to solve it. When you write your narratives, you will write the events in the order they happened in real life. You will end by telling how the problem was solved. After the problem is solved, write how you felt about it.</a:t>
            </a:r>
            <a:endParaRPr/>
          </a:p>
          <a:p>
            <a:pPr indent="-228600" lvl="0" marL="228600" rtl="0" algn="l">
              <a:lnSpc>
                <a:spcPct val="100000"/>
              </a:lnSpc>
              <a:spcBef>
                <a:spcPts val="0"/>
              </a:spcBef>
              <a:spcAft>
                <a:spcPts val="0"/>
              </a:spcAft>
              <a:buSzPts val="1200"/>
              <a:buFont typeface="Calibri"/>
              <a:buAutoNum type="arabicPeriod"/>
            </a:pPr>
            <a:r>
              <a:rPr lang="en-US"/>
              <a:t>Tell students that using an organizer such as a sequence chart can help them plan their narratives. They can draw what happens first, what happens next, and what happens last. </a:t>
            </a:r>
            <a:endParaRPr/>
          </a:p>
          <a:p>
            <a:pPr indent="-228600" lvl="0" marL="228600" rtl="0" algn="l">
              <a:lnSpc>
                <a:spcPct val="100000"/>
              </a:lnSpc>
              <a:spcBef>
                <a:spcPts val="0"/>
              </a:spcBef>
              <a:spcAft>
                <a:spcPts val="0"/>
              </a:spcAft>
              <a:buSzPts val="1200"/>
              <a:buFont typeface="Calibri"/>
              <a:buAutoNum type="arabicPeriod"/>
            </a:pPr>
            <a:r>
              <a:rPr lang="en-US"/>
              <a:t>Direct students to organize ideas in pictorial form on p. 127 in the Student Interactive.</a:t>
            </a:r>
            <a:endParaRPr/>
          </a:p>
          <a:p>
            <a:pPr indent="-228600" lvl="0" marL="228600" rtl="0" algn="l">
              <a:lnSpc>
                <a:spcPct val="100000"/>
              </a:lnSpc>
              <a:spcBef>
                <a:spcPts val="0"/>
              </a:spcBef>
              <a:spcAft>
                <a:spcPts val="0"/>
              </a:spcAft>
              <a:buSzPts val="1200"/>
              <a:buFont typeface="Calibri"/>
              <a:buAutoNum type="arabicPeriod"/>
            </a:pPr>
            <a:r>
              <a:rPr lang="en-US"/>
              <a:t>Have one or two students read their personal narratives aloud to the class. When they are finished reading, prompt the students to identify what happened to the character or how a problem was resolved at the end of the book.</a:t>
            </a:r>
            <a:endParaRPr i="1"/>
          </a:p>
        </p:txBody>
      </p:sp>
      <p:sp>
        <p:nvSpPr>
          <p:cNvPr id="945" name="Google Shape;945;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ball went over the </a:t>
            </a:r>
            <a:r>
              <a:rPr b="1" lang="en-US"/>
              <a:t>net</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table is </a:t>
            </a:r>
            <a:r>
              <a:rPr b="1" lang="en-US"/>
              <a:t>brown</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red</a:t>
            </a:r>
            <a:r>
              <a:rPr lang="en-US"/>
              <a:t> light means to stop.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have a </a:t>
            </a:r>
            <a:r>
              <a:rPr b="1" lang="en-US"/>
              <a:t>black</a:t>
            </a:r>
            <a:r>
              <a:rPr lang="en-US"/>
              <a:t> car.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Mom </a:t>
            </a:r>
            <a:r>
              <a:rPr b="1" lang="en-US"/>
              <a:t>met</a:t>
            </a:r>
            <a:r>
              <a:rPr lang="en-US"/>
              <a:t> her favorite author.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pen</a:t>
            </a:r>
            <a:r>
              <a:rPr lang="en-US"/>
              <a:t> is out of ink</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58" name="Google Shape;958;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a:t>
            </a:r>
            <a:r>
              <a:rPr i="1" lang="en-US"/>
              <a:t>black, brown, and white</a:t>
            </a:r>
            <a:r>
              <a:rPr lang="en-US"/>
              <a:t>.</a:t>
            </a:r>
            <a:endParaRPr/>
          </a:p>
          <a:p>
            <a:pPr indent="-256032" lvl="0" marL="256032" rtl="0" algn="l">
              <a:lnSpc>
                <a:spcPct val="100000"/>
              </a:lnSpc>
              <a:spcBef>
                <a:spcPts val="0"/>
              </a:spcBef>
              <a:spcAft>
                <a:spcPts val="0"/>
              </a:spcAft>
              <a:buSzPts val="1200"/>
              <a:buFont typeface="Calibri"/>
              <a:buAutoNum type="arabicPeriod"/>
            </a:pPr>
            <a:r>
              <a:rPr lang="en-US"/>
              <a:t>Point to the word black and read it.</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black and read it.</a:t>
            </a:r>
            <a:endParaRPr/>
          </a:p>
          <a:p>
            <a:pPr indent="-256032" lvl="0" marL="256032" rtl="0" algn="l">
              <a:lnSpc>
                <a:spcPct val="100000"/>
              </a:lnSpc>
              <a:spcBef>
                <a:spcPts val="0"/>
              </a:spcBef>
              <a:spcAft>
                <a:spcPts val="0"/>
              </a:spcAft>
              <a:buSzPts val="1200"/>
              <a:buFont typeface="Calibri"/>
              <a:buAutoNum type="arabicPeriod"/>
            </a:pPr>
            <a:r>
              <a:rPr lang="en-US"/>
              <a:t>Repeat for brown and white.</a:t>
            </a:r>
            <a:endParaRPr/>
          </a:p>
        </p:txBody>
      </p:sp>
      <p:sp>
        <p:nvSpPr>
          <p:cNvPr id="150" name="Google Shape;1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Display the following sentence and guide students to choose the correct punctuation. (1) Is that your cat</a:t>
            </a:r>
            <a:endParaRPr/>
          </a:p>
          <a:p>
            <a:pPr indent="-228600" lvl="0" marL="228600" rtl="0" algn="l">
              <a:lnSpc>
                <a:spcPct val="100000"/>
              </a:lnSpc>
              <a:spcBef>
                <a:spcPts val="0"/>
              </a:spcBef>
              <a:spcAft>
                <a:spcPts val="0"/>
              </a:spcAft>
              <a:buSzPts val="1200"/>
              <a:buFont typeface="Calibri"/>
              <a:buAutoNum type="arabicPeriod"/>
            </a:pPr>
            <a:r>
              <a:rPr lang="en-US"/>
              <a:t>What end punctuation do we need for this sentence?</a:t>
            </a:r>
            <a:endParaRPr/>
          </a:p>
          <a:p>
            <a:pPr indent="-228600" lvl="1" marL="685800" rtl="0" algn="l">
              <a:lnSpc>
                <a:spcPct val="100000"/>
              </a:lnSpc>
              <a:spcBef>
                <a:spcPts val="0"/>
              </a:spcBef>
              <a:spcAft>
                <a:spcPts val="0"/>
              </a:spcAft>
              <a:buSzPts val="1200"/>
              <a:buFont typeface="Calibri"/>
              <a:buAutoNum type="alphaUcPeriod"/>
            </a:pPr>
            <a:r>
              <a:rPr lang="en-US"/>
              <a:t>.</a:t>
            </a:r>
            <a:endParaRPr/>
          </a:p>
          <a:p>
            <a:pPr indent="-228600" lvl="1" marL="685800" rtl="0" algn="l">
              <a:lnSpc>
                <a:spcPct val="100000"/>
              </a:lnSpc>
              <a:spcBef>
                <a:spcPts val="0"/>
              </a:spcBef>
              <a:spcAft>
                <a:spcPts val="0"/>
              </a:spcAft>
              <a:buSzPts val="1200"/>
              <a:buFont typeface="Calibri"/>
              <a:buAutoNum type="alphaUcPeriod"/>
            </a:pPr>
            <a:r>
              <a:rPr b="1" lang="en-US"/>
              <a:t>?</a:t>
            </a:r>
            <a:endParaRPr/>
          </a:p>
          <a:p>
            <a:pPr indent="-228600" lvl="1" marL="685800" rtl="0" algn="l">
              <a:lnSpc>
                <a:spcPct val="100000"/>
              </a:lnSpc>
              <a:spcBef>
                <a:spcPts val="0"/>
              </a:spcBef>
              <a:spcAft>
                <a:spcPts val="0"/>
              </a:spcAft>
              <a:buSzPts val="1200"/>
              <a:buFont typeface="Calibri"/>
              <a:buAutoNum type="alphaUcPeriod"/>
            </a:pPr>
            <a:r>
              <a:rPr lang="en-US"/>
              <a:t>!</a:t>
            </a:r>
            <a:endParaRPr/>
          </a:p>
          <a:p>
            <a:pPr indent="-228600" lvl="0" marL="22860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Language and Conventions, p. 218 from the Resource Download Center. </a:t>
            </a:r>
            <a:r>
              <a:rPr b="1" i="0" lang="en-US" sz="1200" u="none" strike="noStrike">
                <a:solidFill>
                  <a:srgbClr val="000000"/>
                </a:solidFill>
                <a:latin typeface="Calibri"/>
                <a:ea typeface="Calibri"/>
                <a:cs typeface="Calibri"/>
                <a:sym typeface="Calibri"/>
              </a:rPr>
              <a:t>Click path: Table of Contents -&gt; Resource Download Center -&gt; Language and Conventions -&gt; U4 W3</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75" name="Google Shape;97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87" name="Google Shape;98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of the Essential Question for Unit 4: What can we learn from the past? Then introduce students to the Weekly Question: How has communication changed over time? Tell them that by thinking about how communication has changed over time, we can learn about the past.</a:t>
            </a:r>
            <a:endParaRPr/>
          </a:p>
          <a:p>
            <a:pPr indent="-228600" lvl="0" marL="228600" rtl="0" algn="l">
              <a:lnSpc>
                <a:spcPct val="100000"/>
              </a:lnSpc>
              <a:spcBef>
                <a:spcPts val="0"/>
              </a:spcBef>
              <a:spcAft>
                <a:spcPts val="0"/>
              </a:spcAft>
              <a:buSzPts val="1200"/>
              <a:buFont typeface="Calibri"/>
              <a:buAutoNum type="arabicPeriod"/>
            </a:pPr>
            <a:r>
              <a:rPr lang="en-US"/>
              <a:t>Have students look at the images on pp. 90–91 in the Student Interactive. Read aloud the words past and present and explain that a time line can show how things have changed. Use the following prompts to guide a discussion:</a:t>
            </a:r>
            <a:endParaRPr/>
          </a:p>
          <a:p>
            <a:pPr indent="-228600" lvl="1" marL="685800" rtl="0" algn="l">
              <a:lnSpc>
                <a:spcPct val="100000"/>
              </a:lnSpc>
              <a:spcBef>
                <a:spcPts val="0"/>
              </a:spcBef>
              <a:spcAft>
                <a:spcPts val="0"/>
              </a:spcAft>
              <a:buSzPts val="1200"/>
              <a:buFont typeface="Arial"/>
              <a:buChar char="•"/>
            </a:pPr>
            <a:r>
              <a:rPr lang="en-US"/>
              <a:t>Point to the pictures. Ask: </a:t>
            </a:r>
            <a:r>
              <a:rPr i="1" lang="en-US"/>
              <a:t>What is in the pictures? What do you think the time line is about?</a:t>
            </a:r>
            <a:endParaRPr/>
          </a:p>
          <a:p>
            <a:pPr indent="-228600" lvl="1" marL="685800" rtl="0" algn="l">
              <a:lnSpc>
                <a:spcPct val="100000"/>
              </a:lnSpc>
              <a:spcBef>
                <a:spcPts val="0"/>
              </a:spcBef>
              <a:spcAft>
                <a:spcPts val="0"/>
              </a:spcAft>
              <a:buSzPts val="1200"/>
              <a:buFont typeface="Arial"/>
              <a:buChar char="•"/>
            </a:pPr>
            <a:r>
              <a:rPr lang="en-US"/>
              <a:t>Have students look at the photograph on p. 90 and read the caption aloud. Explain that long ago, when someone wanted to make a telephone call, they had to first talk to an operator, who connected them with the person they wanted to call.</a:t>
            </a:r>
            <a:endParaRPr/>
          </a:p>
          <a:p>
            <a:pPr indent="-228600" lvl="1" marL="685800" rtl="0" algn="l">
              <a:lnSpc>
                <a:spcPct val="100000"/>
              </a:lnSpc>
              <a:spcBef>
                <a:spcPts val="0"/>
              </a:spcBef>
              <a:spcAft>
                <a:spcPts val="0"/>
              </a:spcAft>
              <a:buSzPts val="1200"/>
              <a:buFont typeface="Arial"/>
              <a:buChar char="•"/>
            </a:pPr>
            <a:r>
              <a:rPr lang="en-US"/>
              <a:t>Read aloud the caption on p. 91. Explain that today many people use smartphones. Discuss with students how phones today differ from phones from the past.</a:t>
            </a:r>
            <a:endParaRPr/>
          </a:p>
          <a:p>
            <a:pPr indent="-228600" lvl="0" marL="228600" rtl="0" algn="l">
              <a:lnSpc>
                <a:spcPct val="100000"/>
              </a:lnSpc>
              <a:spcBef>
                <a:spcPts val="0"/>
              </a:spcBef>
              <a:spcAft>
                <a:spcPts val="0"/>
              </a:spcAft>
              <a:buSzPts val="1200"/>
              <a:buFont typeface="Calibri"/>
              <a:buAutoNum type="arabicPeriod"/>
            </a:pPr>
            <a:r>
              <a:rPr lang="en-US"/>
              <a:t>Tell students that they can ask questions to learn more about interesting topics. Explain that students can ask questions about the information on the time line to learn more about how phones have changed.</a:t>
            </a:r>
            <a:endParaRPr/>
          </a:p>
          <a:p>
            <a:pPr indent="-228600" lvl="0" marL="228600" rtl="0" algn="l">
              <a:lnSpc>
                <a:spcPct val="100000"/>
              </a:lnSpc>
              <a:spcBef>
                <a:spcPts val="0"/>
              </a:spcBef>
              <a:spcAft>
                <a:spcPts val="0"/>
              </a:spcAft>
              <a:buSzPts val="1200"/>
              <a:buFont typeface="Calibri"/>
              <a:buAutoNum type="arabicPeriod"/>
            </a:pPr>
            <a:r>
              <a:rPr lang="en-US"/>
              <a:t>Have students use the pictures and text on pp. 90–91 to generate questions for informal inquiry about phones. Provide assistance as necessary.</a:t>
            </a:r>
            <a:endParaRPr/>
          </a:p>
          <a:p>
            <a:pPr indent="-228600" lvl="0" marL="228600" rtl="0" algn="l">
              <a:lnSpc>
                <a:spcPct val="100000"/>
              </a:lnSpc>
              <a:spcBef>
                <a:spcPts val="0"/>
              </a:spcBef>
              <a:spcAft>
                <a:spcPts val="0"/>
              </a:spcAft>
              <a:buSzPts val="1200"/>
              <a:buFont typeface="Calibri"/>
              <a:buAutoNum type="arabicPeriod"/>
            </a:pPr>
            <a:r>
              <a:rPr lang="en-US"/>
              <a:t>Remind students of the Weekly Question: How has communication changed over time? Tell students that a telephone is an invention that is used for communication. Review with students what they learned about phones. Ask them to describe the differences between old phones and modern phones. </a:t>
            </a:r>
            <a:endParaRPr i="1" sz="1200">
              <a:latin typeface="Calibri"/>
              <a:ea typeface="Calibri"/>
              <a:cs typeface="Calibri"/>
              <a:sym typeface="Calibri"/>
            </a:endParaRPr>
          </a:p>
        </p:txBody>
      </p:sp>
      <p:sp>
        <p:nvSpPr>
          <p:cNvPr id="163" name="Google Shape;16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they will listen to a story. Remind them that stories have a setting, which is where the story takes place. They have characters, story events, and a story problem. Have students listen as you read aloud the fiction text, “Bad Summer or Good Summer?” Prompt students to be active listeners by looking at you and thinking about what you are saying as you read aloud. Tell them to try to picture in their mind what is happening in the story.</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28600" lvl="0" marL="228600" rtl="0" algn="l">
              <a:lnSpc>
                <a:spcPct val="100000"/>
              </a:lnSpc>
              <a:spcBef>
                <a:spcPts val="0"/>
              </a:spcBef>
              <a:spcAft>
                <a:spcPts val="0"/>
              </a:spcAft>
              <a:buSzPts val="1200"/>
              <a:buFont typeface="Calibri"/>
              <a:buAutoNum type="arabicPeriod"/>
            </a:pPr>
            <a:r>
              <a:rPr lang="en-US"/>
              <a:t>Create a story elements chart. Discuss the story with students and have them help you fill in the story elements chart.</a:t>
            </a:r>
            <a:endParaRPr sz="1200">
              <a:latin typeface="Calibri"/>
              <a:ea typeface="Calibri"/>
              <a:cs typeface="Calibri"/>
              <a:sym typeface="Calibri"/>
            </a:endParaRPr>
          </a:p>
        </p:txBody>
      </p:sp>
      <p:sp>
        <p:nvSpPr>
          <p:cNvPr id="176" name="Google Shape;1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16.png"/><Relationship Id="rId8"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0.png"/><Relationship Id="rId7"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41.png"/><Relationship Id="rId8"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6.png"/><Relationship Id="rId7"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8.png"/><Relationship Id="rId7"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9.png"/><Relationship Id="rId7"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6.png"/><Relationship Id="rId7" Type="http://schemas.openxmlformats.org/officeDocument/2006/relationships/image" Target="../media/image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Fiction Qualities </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 105</a:t>
            </a:r>
            <a:endParaRPr b="0" i="0" sz="1400" u="none" cap="none" strike="noStrike">
              <a:solidFill>
                <a:srgbClr val="000000"/>
              </a:solidFill>
              <a:latin typeface="Century Gothic"/>
              <a:ea typeface="Century Gothic"/>
              <a:cs typeface="Century Gothic"/>
              <a:sym typeface="Century Gothic"/>
            </a:endParaRPr>
          </a:p>
        </p:txBody>
      </p:sp>
      <p:sp>
        <p:nvSpPr>
          <p:cNvPr id="195" name="Google Shape;195;p12"/>
          <p:cNvSpPr txBox="1"/>
          <p:nvPr/>
        </p:nvSpPr>
        <p:spPr>
          <a:xfrm>
            <a:off x="9194643" y="2397968"/>
            <a:ext cx="278490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104-105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6" name="Google Shape;196;p12"/>
          <p:cNvPicPr preferRelativeResize="0"/>
          <p:nvPr/>
        </p:nvPicPr>
        <p:blipFill rotWithShape="1">
          <a:blip r:embed="rId6">
            <a:alphaModFix/>
          </a:blip>
          <a:srcRect b="0" l="524" r="514" t="0"/>
          <a:stretch/>
        </p:blipFill>
        <p:spPr>
          <a:xfrm>
            <a:off x="503002" y="1826521"/>
            <a:ext cx="8133055"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 picture containing clock&#10;&#10;Description automatically generated" id="202" name="Google Shape;20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3" name="Google Shape;20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4" name="Google Shape;20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5" name="Google Shape;20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6" name="Google Shape;20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8" name="Google Shape;208;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09" name="Google Shape;209;p13"/>
          <p:cNvSpPr txBox="1"/>
          <p:nvPr/>
        </p:nvSpPr>
        <p:spPr>
          <a:xfrm>
            <a:off x="6569160" y="3318505"/>
            <a:ext cx="49323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a:t>
            </a:r>
            <a:r>
              <a:rPr b="0" i="0" lang="en-US" sz="3200" u="none" cap="none" strike="noStrike">
                <a:solidFill>
                  <a:schemeClr val="dk1"/>
                </a:solidFill>
                <a:latin typeface="Century Gothic"/>
                <a:ea typeface="Century Gothic"/>
                <a:cs typeface="Century Gothic"/>
                <a:sym typeface="Century Gothic"/>
              </a:rPr>
              <a:t> is the fiction story like narrative nonfiction</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210" name="Google Shape;210;p13"/>
          <p:cNvPicPr preferRelativeResize="0"/>
          <p:nvPr/>
        </p:nvPicPr>
        <p:blipFill rotWithShape="1">
          <a:blip r:embed="rId7">
            <a:alphaModFix/>
          </a:blip>
          <a:srcRect b="0" l="0" r="0" t="0"/>
          <a:stretch/>
        </p:blipFill>
        <p:spPr>
          <a:xfrm>
            <a:off x="654650" y="1388833"/>
            <a:ext cx="5329695" cy="44027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sp>
        <p:nvSpPr>
          <p:cNvPr id="222" name="Google Shape;222;p14"/>
          <p:cNvSpPr txBox="1"/>
          <p:nvPr/>
        </p:nvSpPr>
        <p:spPr>
          <a:xfrm>
            <a:off x="7908649" y="2331763"/>
            <a:ext cx="4110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121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223" name="Google Shape;223;p14"/>
          <p:cNvPicPr preferRelativeResize="0"/>
          <p:nvPr/>
        </p:nvPicPr>
        <p:blipFill rotWithShape="1">
          <a:blip r:embed="rId6">
            <a:alphaModFix/>
          </a:blip>
          <a:srcRect b="0" l="0" r="0" t="0"/>
          <a:stretch/>
        </p:blipFill>
        <p:spPr>
          <a:xfrm>
            <a:off x="1233077" y="1235310"/>
            <a:ext cx="6040819" cy="49929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picture containing clock&#10;&#10;Description automatically generated" id="229" name="Google Shape;229;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0" name="Google Shape;230;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1" name="Google Shape;231;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2" name="Google Shape;232;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3" name="Google Shape;233;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4" name="Google Shape;234;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35" name="Google Shape;235;p15"/>
          <p:cNvPicPr preferRelativeResize="0"/>
          <p:nvPr/>
        </p:nvPicPr>
        <p:blipFill rotWithShape="1">
          <a:blip r:embed="rId7">
            <a:alphaModFix/>
          </a:blip>
          <a:srcRect b="0" l="0" r="0" t="0"/>
          <a:stretch/>
        </p:blipFill>
        <p:spPr>
          <a:xfrm>
            <a:off x="1734900" y="4157588"/>
            <a:ext cx="1390650" cy="1685925"/>
          </a:xfrm>
          <a:prstGeom prst="rect">
            <a:avLst/>
          </a:prstGeom>
          <a:noFill/>
          <a:ln>
            <a:noFill/>
          </a:ln>
        </p:spPr>
      </p:pic>
      <p:pic>
        <p:nvPicPr>
          <p:cNvPr id="236" name="Google Shape;236;p15"/>
          <p:cNvPicPr preferRelativeResize="0"/>
          <p:nvPr/>
        </p:nvPicPr>
        <p:blipFill rotWithShape="1">
          <a:blip r:embed="rId8">
            <a:alphaModFix/>
          </a:blip>
          <a:srcRect b="0" l="0" r="0" t="0"/>
          <a:stretch/>
        </p:blipFill>
        <p:spPr>
          <a:xfrm>
            <a:off x="1434875" y="1824138"/>
            <a:ext cx="1990725" cy="179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clock&#10;&#10;Description automatically generated" id="242" name="Google Shape;242;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3" name="Google Shape;243;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4" name="Google Shape;244;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5" name="Google Shape;245;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6" name="Google Shape;246;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47" name="Google Shape;247;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b="0" i="0" sz="1400" u="none" cap="none" strike="noStrike">
              <a:solidFill>
                <a:srgbClr val="000000"/>
              </a:solidFill>
              <a:latin typeface="Century Gothic"/>
              <a:ea typeface="Century Gothic"/>
              <a:cs typeface="Century Gothic"/>
              <a:sym typeface="Century Gothic"/>
            </a:endParaRPr>
          </a:p>
        </p:txBody>
      </p:sp>
      <p:sp>
        <p:nvSpPr>
          <p:cNvPr id="248" name="Google Shape;248;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9" name="Google Shape;249;p16"/>
          <p:cNvPicPr preferRelativeResize="0"/>
          <p:nvPr/>
        </p:nvPicPr>
        <p:blipFill rotWithShape="1">
          <a:blip r:embed="rId6">
            <a:alphaModFix/>
          </a:blip>
          <a:srcRect b="0" l="0" r="0" t="0"/>
          <a:stretch/>
        </p:blipFill>
        <p:spPr>
          <a:xfrm>
            <a:off x="606563" y="1265271"/>
            <a:ext cx="5730752" cy="47293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A picture containing clock&#10;&#10;Description automatically generated" id="255" name="Google Shape;255;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6" name="Google Shape;256;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7" name="Google Shape;257;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8" name="Google Shape;258;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9" name="Google Shape;259;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0" name="Google Shape;260;p17"/>
          <p:cNvSpPr txBox="1"/>
          <p:nvPr/>
        </p:nvSpPr>
        <p:spPr>
          <a:xfrm>
            <a:off x="995895" y="2069281"/>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Reread </a:t>
            </a:r>
            <a:r>
              <a:rPr b="0" i="0" lang="en-US" sz="3200" u="none" cap="none" strike="noStrike">
                <a:solidFill>
                  <a:schemeClr val="dk1"/>
                </a:solidFill>
                <a:latin typeface="Century Gothic"/>
                <a:ea typeface="Century Gothic"/>
                <a:cs typeface="Century Gothic"/>
                <a:sym typeface="Century Gothic"/>
              </a:rPr>
              <a:t>the first event in the book you are writing to make sure it </a:t>
            </a:r>
            <a:r>
              <a:rPr b="1" i="0" lang="en-US" sz="3200" u="none" cap="none" strike="noStrike">
                <a:solidFill>
                  <a:schemeClr val="dk1"/>
                </a:solidFill>
                <a:latin typeface="Century Gothic"/>
                <a:ea typeface="Century Gothic"/>
                <a:cs typeface="Century Gothic"/>
                <a:sym typeface="Century Gothic"/>
              </a:rPr>
              <a:t>introduces</a:t>
            </a:r>
            <a:r>
              <a:rPr b="0" i="0" lang="en-US" sz="3200" u="none" cap="none" strike="noStrike">
                <a:solidFill>
                  <a:schemeClr val="dk1"/>
                </a:solidFill>
                <a:latin typeface="Century Gothic"/>
                <a:ea typeface="Century Gothic"/>
                <a:cs typeface="Century Gothic"/>
                <a:sym typeface="Century Gothic"/>
              </a:rPr>
              <a:t> the problem. </a:t>
            </a:r>
            <a:endParaRPr b="0" i="0" sz="1400" u="none" cap="none" strike="noStrike">
              <a:solidFill>
                <a:srgbClr val="000000"/>
              </a:solidFill>
              <a:latin typeface="Century Gothic"/>
              <a:ea typeface="Century Gothic"/>
              <a:cs typeface="Century Gothic"/>
              <a:sym typeface="Century Gothic"/>
            </a:endParaRPr>
          </a:p>
        </p:txBody>
      </p:sp>
      <p:sp>
        <p:nvSpPr>
          <p:cNvPr id="261" name="Google Shape;261;p17"/>
          <p:cNvSpPr txBox="1"/>
          <p:nvPr/>
        </p:nvSpPr>
        <p:spPr>
          <a:xfrm>
            <a:off x="995895" y="3919417"/>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what happens first in your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2" name="Google Shape;262;p17"/>
          <p:cNvPicPr preferRelativeResize="0"/>
          <p:nvPr/>
        </p:nvPicPr>
        <p:blipFill rotWithShape="1">
          <a:blip r:embed="rId6">
            <a:alphaModFix/>
          </a:blip>
          <a:srcRect b="0" l="0" r="0" t="0"/>
          <a:stretch/>
        </p:blipFill>
        <p:spPr>
          <a:xfrm>
            <a:off x="9256951" y="3490975"/>
            <a:ext cx="2015225" cy="2114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A picture containing clock&#10;&#10;Description automatically generated" id="268" name="Google Shape;268;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9" name="Google Shape;269;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0" name="Google Shape;270;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1" name="Google Shape;271;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2" name="Google Shape;272;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19"/>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Ben has </a:t>
            </a:r>
            <a:r>
              <a:rPr b="1" i="0" lang="en-US" sz="3600" u="none" cap="none" strike="noStrike">
                <a:solidFill>
                  <a:srgbClr val="000000"/>
                </a:solidFill>
                <a:latin typeface="Century Gothic"/>
                <a:ea typeface="Century Gothic"/>
                <a:cs typeface="Century Gothic"/>
                <a:sym typeface="Century Gothic"/>
              </a:rPr>
              <a:t>brown</a:t>
            </a:r>
            <a:r>
              <a:rPr b="0" i="0" lang="en-US" sz="3600" u="none" cap="none" strike="noStrike">
                <a:solidFill>
                  <a:srgbClr val="000000"/>
                </a:solidFill>
                <a:latin typeface="Century Gothic"/>
                <a:ea typeface="Century Gothic"/>
                <a:cs typeface="Century Gothic"/>
                <a:sym typeface="Century Gothic"/>
              </a:rPr>
              <a:t> hair.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a:t>
            </a:r>
            <a:r>
              <a:rPr b="1" i="0" lang="en-US" sz="3600" u="none" cap="none" strike="noStrike">
                <a:solidFill>
                  <a:srgbClr val="000000"/>
                </a:solidFill>
                <a:latin typeface="Century Gothic"/>
                <a:ea typeface="Century Gothic"/>
                <a:cs typeface="Century Gothic"/>
                <a:sym typeface="Century Gothic"/>
              </a:rPr>
              <a:t>met</a:t>
            </a:r>
            <a:r>
              <a:rPr b="0" i="0" lang="en-US" sz="3600" u="none" cap="none" strike="noStrike">
                <a:solidFill>
                  <a:srgbClr val="000000"/>
                </a:solidFill>
                <a:latin typeface="Century Gothic"/>
                <a:ea typeface="Century Gothic"/>
                <a:cs typeface="Century Gothic"/>
                <a:sym typeface="Century Gothic"/>
              </a:rPr>
              <a:t> Grandpa at the carnival.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like the color </a:t>
            </a:r>
            <a:r>
              <a:rPr b="1" i="0" lang="en-US" sz="3600" u="none" cap="none" strike="noStrike">
                <a:solidFill>
                  <a:srgbClr val="000000"/>
                </a:solidFill>
                <a:latin typeface="Century Gothic"/>
                <a:ea typeface="Century Gothic"/>
                <a:cs typeface="Century Gothic"/>
                <a:sym typeface="Century Gothic"/>
              </a:rPr>
              <a:t>red</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Pam has </a:t>
            </a:r>
            <a:r>
              <a:rPr b="1" i="0" lang="en-US" sz="3600" u="none" cap="none" strike="noStrike">
                <a:solidFill>
                  <a:srgbClr val="000000"/>
                </a:solidFill>
                <a:latin typeface="Century Gothic"/>
                <a:ea typeface="Century Gothic"/>
                <a:cs typeface="Century Gothic"/>
                <a:sym typeface="Century Gothic"/>
              </a:rPr>
              <a:t>black</a:t>
            </a:r>
            <a:r>
              <a:rPr b="0" i="0" lang="en-US" sz="3600" u="none" cap="none" strike="noStrike">
                <a:solidFill>
                  <a:srgbClr val="000000"/>
                </a:solidFill>
                <a:latin typeface="Century Gothic"/>
                <a:ea typeface="Century Gothic"/>
                <a:cs typeface="Century Gothic"/>
                <a:sym typeface="Century Gothic"/>
              </a:rPr>
              <a:t> shoes.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Dad uses a </a:t>
            </a:r>
            <a:r>
              <a:rPr b="1" i="0" lang="en-US" sz="3600" u="none" cap="none" strike="noStrike">
                <a:solidFill>
                  <a:srgbClr val="000000"/>
                </a:solidFill>
                <a:latin typeface="Century Gothic"/>
                <a:ea typeface="Century Gothic"/>
                <a:cs typeface="Century Gothic"/>
                <a:sym typeface="Century Gothic"/>
              </a:rPr>
              <a:t>pen</a:t>
            </a:r>
            <a:r>
              <a:rPr b="0" i="0" lang="en-US" sz="3600" u="none" cap="none" strike="noStrike">
                <a:solidFill>
                  <a:srgbClr val="000000"/>
                </a:solidFill>
                <a:latin typeface="Century Gothic"/>
                <a:ea typeface="Century Gothic"/>
                <a:cs typeface="Century Gothic"/>
                <a:sym typeface="Century Gothic"/>
              </a:rPr>
              <a:t> to write a letter.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How high is the basketball </a:t>
            </a:r>
            <a:r>
              <a:rPr b="1" i="0" lang="en-US" sz="3600" u="none" cap="none" strike="noStrike">
                <a:solidFill>
                  <a:srgbClr val="000000"/>
                </a:solidFill>
                <a:latin typeface="Century Gothic"/>
                <a:ea typeface="Century Gothic"/>
                <a:cs typeface="Century Gothic"/>
                <a:sym typeface="Century Gothic"/>
              </a:rPr>
              <a:t>net</a:t>
            </a:r>
            <a:r>
              <a:rPr b="0" i="0" lang="en-US" sz="3600" u="none" cap="none" strike="noStrike">
                <a:solidFill>
                  <a:srgbClr val="000000"/>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sp>
        <p:nvSpPr>
          <p:cNvPr id="274" name="Google Shape;274;p19"/>
          <p:cNvSpPr/>
          <p:nvPr/>
        </p:nvSpPr>
        <p:spPr>
          <a:xfrm>
            <a:off x="5948589" y="1794144"/>
            <a:ext cx="1340948" cy="5794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9"/>
          <p:cNvSpPr/>
          <p:nvPr/>
        </p:nvSpPr>
        <p:spPr>
          <a:xfrm>
            <a:off x="9036778" y="2405657"/>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9"/>
          <p:cNvSpPr/>
          <p:nvPr/>
        </p:nvSpPr>
        <p:spPr>
          <a:xfrm>
            <a:off x="5685632" y="2890771"/>
            <a:ext cx="820735" cy="54106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9"/>
          <p:cNvSpPr/>
          <p:nvPr/>
        </p:nvSpPr>
        <p:spPr>
          <a:xfrm>
            <a:off x="8581410" y="3989168"/>
            <a:ext cx="954531"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9"/>
          <p:cNvSpPr/>
          <p:nvPr/>
        </p:nvSpPr>
        <p:spPr>
          <a:xfrm>
            <a:off x="6355504" y="3524508"/>
            <a:ext cx="1239348"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9"/>
          <p:cNvSpPr/>
          <p:nvPr/>
        </p:nvSpPr>
        <p:spPr>
          <a:xfrm>
            <a:off x="8588054" y="4566164"/>
            <a:ext cx="778284"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A picture containing clock&#10;&#10;Description automatically generated" id="285" name="Google Shape;285;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6" name="Google Shape;286;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7" name="Google Shape;287;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8" name="Google Shape;288;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9" name="Google Shape;289;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0" name="Google Shape;290;p18"/>
          <p:cNvSpPr txBox="1"/>
          <p:nvPr/>
        </p:nvSpPr>
        <p:spPr>
          <a:xfrm>
            <a:off x="3066473" y="1381130"/>
            <a:ext cx="10505063"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I love cats.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Do you love cats</a:t>
            </a:r>
            <a:r>
              <a:rPr b="0" i="0" lang="en-US" sz="48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Cats are awesome!</a:t>
            </a:r>
            <a:endParaRPr b="0" i="0" sz="4800" u="none" cap="none" strike="noStrike">
              <a:solidFill>
                <a:schemeClr val="accent1"/>
              </a:solidFill>
              <a:latin typeface="Century Gothic"/>
              <a:ea typeface="Century Gothic"/>
              <a:cs typeface="Century Gothic"/>
              <a:sym typeface="Century Gothic"/>
            </a:endParaRPr>
          </a:p>
        </p:txBody>
      </p:sp>
      <p:sp>
        <p:nvSpPr>
          <p:cNvPr id="291" name="Google Shape;291;p18"/>
          <p:cNvSpPr txBox="1"/>
          <p:nvPr/>
        </p:nvSpPr>
        <p:spPr>
          <a:xfrm>
            <a:off x="1792999" y="4424869"/>
            <a:ext cx="819766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dk1"/>
                </a:solidFill>
                <a:latin typeface="Century Gothic"/>
                <a:ea typeface="Century Gothic"/>
                <a:cs typeface="Century Gothic"/>
                <a:sym typeface="Century Gothic"/>
              </a:rPr>
              <a:t>Which sentence is an </a:t>
            </a:r>
            <a:r>
              <a:rPr b="1" i="0" lang="en-US" sz="3200" u="none" cap="none" strike="noStrike">
                <a:solidFill>
                  <a:schemeClr val="dk1"/>
                </a:solidFill>
                <a:latin typeface="Century Gothic"/>
                <a:ea typeface="Century Gothic"/>
                <a:cs typeface="Century Gothic"/>
                <a:sym typeface="Century Gothic"/>
              </a:rPr>
              <a:t>asking</a:t>
            </a:r>
            <a:r>
              <a:rPr b="0" i="0" lang="en-US" sz="3200" u="none" cap="none" strike="noStrike">
                <a:solidFill>
                  <a:schemeClr val="dk1"/>
                </a:solidFill>
                <a:latin typeface="Century Gothic"/>
                <a:ea typeface="Century Gothic"/>
                <a:cs typeface="Century Gothic"/>
                <a:sym typeface="Century Gothic"/>
              </a:rPr>
              <a:t> sentence</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Which is a </a:t>
            </a:r>
            <a:r>
              <a:rPr b="1" i="0" lang="en-US" sz="3200" u="none" cap="none" strike="noStrike">
                <a:solidFill>
                  <a:schemeClr val="dk1"/>
                </a:solidFill>
                <a:latin typeface="Century Gothic"/>
                <a:ea typeface="Century Gothic"/>
                <a:cs typeface="Century Gothic"/>
                <a:sym typeface="Century Gothic"/>
              </a:rPr>
              <a:t>telling</a:t>
            </a:r>
            <a:r>
              <a:rPr b="0" i="0" lang="en-US" sz="3200" u="none" cap="none" strike="noStrike">
                <a:solidFill>
                  <a:schemeClr val="dk1"/>
                </a:solidFill>
                <a:latin typeface="Century Gothic"/>
                <a:ea typeface="Century Gothic"/>
                <a:cs typeface="Century Gothic"/>
                <a:sym typeface="Century Gothic"/>
              </a:rPr>
              <a:t> sentence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dk1"/>
                </a:solidFill>
                <a:latin typeface="Century Gothic"/>
                <a:ea typeface="Century Gothic"/>
                <a:cs typeface="Century Gothic"/>
                <a:sym typeface="Century Gothic"/>
              </a:rPr>
              <a:t>Which is an </a:t>
            </a:r>
            <a:r>
              <a:rPr b="1" i="0" lang="en-US" sz="3200" u="none" cap="none" strike="noStrike">
                <a:solidFill>
                  <a:schemeClr val="dk1"/>
                </a:solidFill>
                <a:latin typeface="Century Gothic"/>
                <a:ea typeface="Century Gothic"/>
                <a:cs typeface="Century Gothic"/>
                <a:sym typeface="Century Gothic"/>
              </a:rPr>
              <a:t>exclamation</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drawing, lamp&#10;&#10;Description automatically generated" id="296" name="Google Shape;296;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7" name="Google Shape;297;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8" name="Google Shape;298;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0" name="Google Shape;300;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1" name="Google Shape;301;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A picture containing clock&#10;&#10;Description automatically generated" id="307" name="Google Shape;307;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8" name="Google Shape;308;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9" name="Google Shape;309;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0" name="Google Shape;310;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1" name="Google Shape;311;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2" name="Google Shape;312;p21"/>
          <p:cNvSpPr txBox="1"/>
          <p:nvPr/>
        </p:nvSpPr>
        <p:spPr>
          <a:xfrm>
            <a:off x="8156075" y="3667516"/>
            <a:ext cx="2077136"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Steve</a:t>
            </a:r>
            <a:endParaRPr b="0" i="0" sz="1400" u="none" cap="none" strike="noStrike">
              <a:solidFill>
                <a:srgbClr val="000000"/>
              </a:solidFill>
              <a:latin typeface="Century Gothic"/>
              <a:ea typeface="Century Gothic"/>
              <a:cs typeface="Century Gothic"/>
              <a:sym typeface="Century Gothic"/>
            </a:endParaRPr>
          </a:p>
        </p:txBody>
      </p:sp>
      <p:sp>
        <p:nvSpPr>
          <p:cNvPr id="313" name="Google Shape;313;p21"/>
          <p:cNvSpPr txBox="1"/>
          <p:nvPr/>
        </p:nvSpPr>
        <p:spPr>
          <a:xfrm>
            <a:off x="4804994" y="3667557"/>
            <a:ext cx="207713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jet</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21"/>
          <p:cNvSpPr txBox="1"/>
          <p:nvPr/>
        </p:nvSpPr>
        <p:spPr>
          <a:xfrm>
            <a:off x="5155801" y="2062934"/>
            <a:ext cx="137552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1"/>
          <p:cNvSpPr txBox="1"/>
          <p:nvPr/>
        </p:nvSpPr>
        <p:spPr>
          <a:xfrm>
            <a:off x="8391567" y="2062934"/>
            <a:ext cx="1606152"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e_e</a:t>
            </a:r>
            <a:endParaRPr b="0" i="0" sz="1400" u="none" cap="none" strike="noStrike">
              <a:solidFill>
                <a:srgbClr val="000000"/>
              </a:solidFill>
              <a:latin typeface="Century Gothic"/>
              <a:ea typeface="Century Gothic"/>
              <a:cs typeface="Century Gothic"/>
              <a:sym typeface="Century Gothic"/>
            </a:endParaRPr>
          </a:p>
        </p:txBody>
      </p:sp>
      <p:pic>
        <p:nvPicPr>
          <p:cNvPr id="316" name="Google Shape;316;p21"/>
          <p:cNvPicPr preferRelativeResize="0"/>
          <p:nvPr/>
        </p:nvPicPr>
        <p:blipFill rotWithShape="1">
          <a:blip r:embed="rId6">
            <a:alphaModFix/>
          </a:blip>
          <a:srcRect b="0" l="0" r="0" t="0"/>
          <a:stretch/>
        </p:blipFill>
        <p:spPr>
          <a:xfrm>
            <a:off x="821313" y="1257551"/>
            <a:ext cx="3374819" cy="47172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icture containing clock&#10;&#10;Description automatically generated" id="322" name="Google Shape;322;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3" name="Google Shape;323;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4" name="Google Shape;324;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5" name="Google Shape;325;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6" name="Google Shape;326;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22"/>
          <p:cNvSpPr txBox="1"/>
          <p:nvPr/>
        </p:nvSpPr>
        <p:spPr>
          <a:xfrm>
            <a:off x="7502270" y="2379803"/>
            <a:ext cx="4112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94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329" name="Google Shape;329;p22"/>
          <p:cNvPicPr preferRelativeResize="0"/>
          <p:nvPr/>
        </p:nvPicPr>
        <p:blipFill rotWithShape="1">
          <a:blip r:embed="rId6">
            <a:alphaModFix/>
          </a:blip>
          <a:srcRect b="0" l="0" r="0" t="0"/>
          <a:stretch/>
        </p:blipFill>
        <p:spPr>
          <a:xfrm>
            <a:off x="1143180" y="1233339"/>
            <a:ext cx="5961494" cy="49121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A picture containing clock&#10;&#10;Description automatically generated" id="335" name="Google Shape;335;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6" name="Google Shape;336;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7" name="Google Shape;337;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8" name="Google Shape;338;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9" name="Google Shape;339;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25"/>
          <p:cNvSpPr txBox="1"/>
          <p:nvPr/>
        </p:nvSpPr>
        <p:spPr>
          <a:xfrm>
            <a:off x="1339273" y="24807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black</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25"/>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brown</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5"/>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white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A picture containing clock&#10;&#10;Description automatically generated" id="348" name="Google Shape;348;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9" name="Google Shape;349;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0" name="Google Shape;350;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1" name="Google Shape;351;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2" name="Google Shape;352;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a:t>
            </a:r>
            <a:endParaRPr b="0" i="0" sz="1400" u="none" cap="none" strike="noStrike">
              <a:solidFill>
                <a:srgbClr val="000000"/>
              </a:solidFill>
              <a:latin typeface="Century Gothic"/>
              <a:ea typeface="Century Gothic"/>
              <a:cs typeface="Century Gothic"/>
              <a:sym typeface="Century Gothic"/>
            </a:endParaRPr>
          </a:p>
        </p:txBody>
      </p:sp>
      <p:pic>
        <p:nvPicPr>
          <p:cNvPr id="354" name="Google Shape;354;p24"/>
          <p:cNvPicPr preferRelativeResize="0"/>
          <p:nvPr/>
        </p:nvPicPr>
        <p:blipFill rotWithShape="1">
          <a:blip r:embed="rId6">
            <a:alphaModFix/>
          </a:blip>
          <a:srcRect b="0" l="0" r="0" t="0"/>
          <a:stretch/>
        </p:blipFill>
        <p:spPr>
          <a:xfrm>
            <a:off x="819040" y="2297771"/>
            <a:ext cx="10157050" cy="23768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A picture containing clock&#10;&#10;Description automatically generated" id="360" name="Google Shape;360;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1" name="Google Shape;361;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2" name="Google Shape;362;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3" name="Google Shape;363;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4" name="Google Shape;364;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65" name="Google Shape;365;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pic>
        <p:nvPicPr>
          <p:cNvPr id="366" name="Google Shape;366;p26"/>
          <p:cNvPicPr preferRelativeResize="0"/>
          <p:nvPr/>
        </p:nvPicPr>
        <p:blipFill rotWithShape="1">
          <a:blip r:embed="rId6">
            <a:alphaModFix/>
          </a:blip>
          <a:srcRect b="0" l="0" r="0" t="0"/>
          <a:stretch/>
        </p:blipFill>
        <p:spPr>
          <a:xfrm>
            <a:off x="2314250" y="1219340"/>
            <a:ext cx="6456724" cy="5353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Grandma’s Phone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7" name="Google Shape;377;p27"/>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378" name="Google Shape;378;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 109</a:t>
            </a:r>
            <a:endParaRPr b="0" i="0" sz="1400" u="none" cap="none" strike="noStrike">
              <a:solidFill>
                <a:srgbClr val="000000"/>
              </a:solidFill>
              <a:latin typeface="Century Gothic"/>
              <a:ea typeface="Century Gothic"/>
              <a:cs typeface="Century Gothic"/>
              <a:sym typeface="Century Gothic"/>
            </a:endParaRPr>
          </a:p>
        </p:txBody>
      </p:sp>
      <p:pic>
        <p:nvPicPr>
          <p:cNvPr id="379" name="Google Shape;379;p27"/>
          <p:cNvPicPr preferRelativeResize="0"/>
          <p:nvPr/>
        </p:nvPicPr>
        <p:blipFill rotWithShape="1">
          <a:blip r:embed="rId7">
            <a:alphaModFix/>
          </a:blip>
          <a:srcRect b="0" l="651" r="651" t="0"/>
          <a:stretch/>
        </p:blipFill>
        <p:spPr>
          <a:xfrm>
            <a:off x="503000" y="1496176"/>
            <a:ext cx="9715276"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A picture containing clock&#10;&#10;Description automatically generated" id="385" name="Google Shape;385;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6" name="Google Shape;386;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7" name="Google Shape;387;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8" name="Google Shape;388;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Grandma’s Phone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0" name="Google Shape;390;p3"/>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391" name="Google Shape;391;p3"/>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 111</a:t>
            </a:r>
            <a:endParaRPr b="0" i="0" sz="1400" u="none" cap="none" strike="noStrike">
              <a:solidFill>
                <a:srgbClr val="000000"/>
              </a:solidFill>
              <a:latin typeface="Century Gothic"/>
              <a:ea typeface="Century Gothic"/>
              <a:cs typeface="Century Gothic"/>
              <a:sym typeface="Century Gothic"/>
            </a:endParaRPr>
          </a:p>
        </p:txBody>
      </p:sp>
      <p:pic>
        <p:nvPicPr>
          <p:cNvPr id="392" name="Google Shape;392;p3"/>
          <p:cNvPicPr preferRelativeResize="0"/>
          <p:nvPr/>
        </p:nvPicPr>
        <p:blipFill rotWithShape="1">
          <a:blip r:embed="rId7">
            <a:alphaModFix/>
          </a:blip>
          <a:srcRect b="0" l="738" r="729" t="0"/>
          <a:stretch/>
        </p:blipFill>
        <p:spPr>
          <a:xfrm>
            <a:off x="503000" y="1496176"/>
            <a:ext cx="9715275"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9" name="Google Shape;39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0" name="Google Shape;40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1" name="Google Shape;40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2" name="Google Shape;40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Grandma’s Phone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3" name="Google Shape;403;p4"/>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404" name="Google Shape;404;p4"/>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 113</a:t>
            </a:r>
            <a:endParaRPr b="0" i="0" sz="1400" u="none" cap="none" strike="noStrike">
              <a:solidFill>
                <a:srgbClr val="000000"/>
              </a:solidFill>
              <a:latin typeface="Century Gothic"/>
              <a:ea typeface="Century Gothic"/>
              <a:cs typeface="Century Gothic"/>
              <a:sym typeface="Century Gothic"/>
            </a:endParaRPr>
          </a:p>
        </p:txBody>
      </p:sp>
      <p:pic>
        <p:nvPicPr>
          <p:cNvPr id="405" name="Google Shape;405;p4"/>
          <p:cNvPicPr preferRelativeResize="0"/>
          <p:nvPr/>
        </p:nvPicPr>
        <p:blipFill rotWithShape="1">
          <a:blip r:embed="rId7">
            <a:alphaModFix/>
          </a:blip>
          <a:srcRect b="0" l="534" r="534" t="0"/>
          <a:stretch/>
        </p:blipFill>
        <p:spPr>
          <a:xfrm>
            <a:off x="503000" y="1496176"/>
            <a:ext cx="9715275"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picture containing clock&#10;&#10;Description automatically generated" id="411" name="Google Shape;41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2" name="Google Shape;412;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3" name="Google Shape;41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4" name="Google Shape;41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5" name="Google Shape;41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Grandma’s Phone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6" name="Google Shape;416;p5"/>
          <p:cNvPicPr preferRelativeResize="0"/>
          <p:nvPr/>
        </p:nvPicPr>
        <p:blipFill rotWithShape="1">
          <a:blip r:embed="rId6">
            <a:alphaModFix/>
          </a:blip>
          <a:srcRect b="0" l="0" r="0" t="0"/>
          <a:stretch/>
        </p:blipFill>
        <p:spPr>
          <a:xfrm flipH="1">
            <a:off x="9984174" y="2094627"/>
            <a:ext cx="2437442" cy="1926306"/>
          </a:xfrm>
          <a:prstGeom prst="rect">
            <a:avLst/>
          </a:prstGeom>
          <a:noFill/>
          <a:ln>
            <a:noFill/>
          </a:ln>
        </p:spPr>
      </p:pic>
      <p:sp>
        <p:nvSpPr>
          <p:cNvPr id="417" name="Google Shape;417;p5"/>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 115</a:t>
            </a:r>
            <a:endParaRPr b="0" i="0" sz="1400" u="none" cap="none" strike="noStrike">
              <a:solidFill>
                <a:srgbClr val="000000"/>
              </a:solidFill>
              <a:latin typeface="Century Gothic"/>
              <a:ea typeface="Century Gothic"/>
              <a:cs typeface="Century Gothic"/>
              <a:sym typeface="Century Gothic"/>
            </a:endParaRPr>
          </a:p>
        </p:txBody>
      </p:sp>
      <p:pic>
        <p:nvPicPr>
          <p:cNvPr id="418" name="Google Shape;418;p5"/>
          <p:cNvPicPr preferRelativeResize="0"/>
          <p:nvPr/>
        </p:nvPicPr>
        <p:blipFill rotWithShape="1">
          <a:blip r:embed="rId7">
            <a:alphaModFix/>
          </a:blip>
          <a:srcRect b="0" l="797" r="797" t="0"/>
          <a:stretch/>
        </p:blipFill>
        <p:spPr>
          <a:xfrm>
            <a:off x="503000" y="1496176"/>
            <a:ext cx="9715276" cy="40566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A picture containing clock&#10;&#10;Description automatically generated" id="424" name="Google Shape;424;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5" name="Google Shape;425;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6" name="Google Shape;426;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7" name="Google Shape;427;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8" name="Google Shape;428;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29" name="Google Shape;429;p33"/>
          <p:cNvSpPr txBox="1"/>
          <p:nvPr/>
        </p:nvSpPr>
        <p:spPr>
          <a:xfrm>
            <a:off x="6096000" y="2001034"/>
            <a:ext cx="539832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What problem did Jess have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Illustrate</a:t>
            </a:r>
            <a:r>
              <a:rPr b="0" i="0" lang="en-US" sz="3200" u="none" cap="none" strike="noStrike">
                <a:solidFill>
                  <a:schemeClr val="dk1"/>
                </a:solidFill>
                <a:latin typeface="Century Gothic"/>
                <a:ea typeface="Century Gothic"/>
                <a:cs typeface="Century Gothic"/>
                <a:sym typeface="Century Gothic"/>
              </a:rPr>
              <a:t>:  Draw what happened in the story.</a:t>
            </a:r>
            <a:endParaRPr b="0" i="0" sz="1400" u="none" cap="none" strike="noStrike">
              <a:solidFill>
                <a:srgbClr val="000000"/>
              </a:solidFill>
              <a:latin typeface="Arial"/>
              <a:ea typeface="Arial"/>
              <a:cs typeface="Arial"/>
              <a:sym typeface="Arial"/>
            </a:endParaRPr>
          </a:p>
        </p:txBody>
      </p:sp>
      <p:pic>
        <p:nvPicPr>
          <p:cNvPr id="430" name="Google Shape;430;p33"/>
          <p:cNvPicPr preferRelativeResize="0"/>
          <p:nvPr/>
        </p:nvPicPr>
        <p:blipFill rotWithShape="1">
          <a:blip r:embed="rId6">
            <a:alphaModFix/>
          </a:blip>
          <a:srcRect b="0" l="0" r="0" t="0"/>
          <a:stretch/>
        </p:blipFill>
        <p:spPr>
          <a:xfrm>
            <a:off x="521821" y="1342030"/>
            <a:ext cx="5264809" cy="43649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A picture containing clock&#10;&#10;Description automatically generated" id="436" name="Google Shape;436;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7" name="Google Shape;437;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8" name="Google Shape;438;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9" name="Google Shape;439;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0" name="Google Shape;440;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41" name="Google Shape;441;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43" name="Google Shape;443;p60"/>
          <p:cNvPicPr preferRelativeResize="0"/>
          <p:nvPr/>
        </p:nvPicPr>
        <p:blipFill rotWithShape="1">
          <a:blip r:embed="rId6">
            <a:alphaModFix/>
          </a:blip>
          <a:srcRect b="0" l="0" r="0" t="0"/>
          <a:stretch/>
        </p:blipFill>
        <p:spPr>
          <a:xfrm>
            <a:off x="1082847" y="1227621"/>
            <a:ext cx="5922466"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a:t>
            </a:r>
            <a:r>
              <a:rPr b="1" i="0" lang="en-US" sz="2400" u="none" cap="none" strike="noStrike">
                <a:solidFill>
                  <a:schemeClr val="lt1"/>
                </a:solidFill>
                <a:latin typeface="Century Gothic"/>
                <a:ea typeface="Century Gothic"/>
                <a:cs typeface="Century Gothic"/>
                <a:sym typeface="Century Gothic"/>
              </a:rPr>
              <a:t>117</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34"/>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56" name="Google Shape;456;p34"/>
          <p:cNvPicPr preferRelativeResize="0"/>
          <p:nvPr/>
        </p:nvPicPr>
        <p:blipFill rotWithShape="1">
          <a:blip r:embed="rId6">
            <a:alphaModFix/>
          </a:blip>
          <a:srcRect b="0" l="0" r="0" t="0"/>
          <a:stretch/>
        </p:blipFill>
        <p:spPr>
          <a:xfrm>
            <a:off x="856305" y="1223763"/>
            <a:ext cx="5999503" cy="49804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35"/>
          <p:cNvSpPr/>
          <p:nvPr/>
        </p:nvSpPr>
        <p:spPr>
          <a:xfrm>
            <a:off x="212449"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35"/>
          <p:cNvSpPr txBox="1"/>
          <p:nvPr/>
        </p:nvSpPr>
        <p:spPr>
          <a:xfrm>
            <a:off x="1339272" y="1631702"/>
            <a:ext cx="9047261" cy="37856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entury Gothic"/>
                <a:ea typeface="Century Gothic"/>
                <a:cs typeface="Century Gothic"/>
                <a:sym typeface="Century Gothic"/>
              </a:rPr>
              <a:t>What</a:t>
            </a:r>
            <a:r>
              <a:rPr b="0" i="0" lang="en-US" sz="4000" u="none" cap="none" strike="noStrike">
                <a:solidFill>
                  <a:srgbClr val="000000"/>
                </a:solidFill>
                <a:latin typeface="Century Gothic"/>
                <a:ea typeface="Century Gothic"/>
                <a:cs typeface="Century Gothic"/>
                <a:sym typeface="Century Gothic"/>
              </a:rPr>
              <a:t> happens first in the story</a:t>
            </a:r>
            <a:r>
              <a:rPr b="0" i="0" lang="en-US" sz="40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entury Gothic"/>
                <a:ea typeface="Century Gothic"/>
                <a:cs typeface="Century Gothic"/>
                <a:sym typeface="Century Gothic"/>
              </a:rPr>
              <a:t>What</a:t>
            </a:r>
            <a:r>
              <a:rPr b="0" i="0" lang="en-US" sz="4000" u="none" cap="none" strike="noStrike">
                <a:solidFill>
                  <a:srgbClr val="000000"/>
                </a:solidFill>
                <a:latin typeface="Century Gothic"/>
                <a:ea typeface="Century Gothic"/>
                <a:cs typeface="Century Gothic"/>
                <a:sym typeface="Century Gothic"/>
              </a:rPr>
              <a:t> happens next</a:t>
            </a:r>
            <a:r>
              <a:rPr b="0" i="0" lang="en-US" sz="40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entury Gothic"/>
                <a:ea typeface="Century Gothic"/>
                <a:cs typeface="Century Gothic"/>
                <a:sym typeface="Century Gothic"/>
              </a:rPr>
              <a:t>What</a:t>
            </a:r>
            <a:r>
              <a:rPr b="0" i="0" lang="en-US" sz="4000" u="none" cap="none" strike="noStrike">
                <a:solidFill>
                  <a:srgbClr val="000000"/>
                </a:solidFill>
                <a:latin typeface="Century Gothic"/>
                <a:ea typeface="Century Gothic"/>
                <a:cs typeface="Century Gothic"/>
                <a:sym typeface="Century Gothic"/>
              </a:rPr>
              <a:t> words does the author use to show the next event</a:t>
            </a:r>
            <a:r>
              <a:rPr b="0" i="0" lang="en-US" sz="40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descr="A picture containing clock&#10;&#10;Description automatically generated" id="473" name="Google Shape;473;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4" name="Google Shape;474;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5" name="Google Shape;475;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6" name="Google Shape;476;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7" name="Google Shape;477;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78" name="Google Shape;478;p36"/>
          <p:cNvSpPr txBox="1"/>
          <p:nvPr/>
        </p:nvSpPr>
        <p:spPr>
          <a:xfrm>
            <a:off x="1135525" y="1681075"/>
            <a:ext cx="99075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Continue </a:t>
            </a:r>
            <a:r>
              <a:rPr b="0" i="0" lang="en-US" sz="3600" u="none" cap="none" strike="noStrike">
                <a:solidFill>
                  <a:schemeClr val="dk1"/>
                </a:solidFill>
                <a:latin typeface="Century Gothic"/>
                <a:ea typeface="Century Gothic"/>
                <a:cs typeface="Century Gothic"/>
                <a:sym typeface="Century Gothic"/>
              </a:rPr>
              <a:t>working on your personal narrative.  </a:t>
            </a:r>
            <a:endParaRPr b="0" i="0" sz="3600" u="none" cap="none" strike="noStrike">
              <a:solidFill>
                <a:schemeClr val="dk1"/>
              </a:solidFill>
              <a:latin typeface="Century Gothic"/>
              <a:ea typeface="Century Gothic"/>
              <a:cs typeface="Century Gothic"/>
              <a:sym typeface="Century Gothic"/>
            </a:endParaRPr>
          </a:p>
        </p:txBody>
      </p:sp>
      <p:pic>
        <p:nvPicPr>
          <p:cNvPr descr="Books outline" id="479" name="Google Shape;479;p36"/>
          <p:cNvPicPr preferRelativeResize="0"/>
          <p:nvPr/>
        </p:nvPicPr>
        <p:blipFill rotWithShape="1">
          <a:blip r:embed="rId6">
            <a:alphaModFix/>
          </a:blip>
          <a:srcRect b="0" l="0" r="0" t="0"/>
          <a:stretch/>
        </p:blipFill>
        <p:spPr>
          <a:xfrm>
            <a:off x="8534642" y="3239285"/>
            <a:ext cx="2429785" cy="2429785"/>
          </a:xfrm>
          <a:prstGeom prst="rect">
            <a:avLst/>
          </a:prstGeom>
          <a:noFill/>
          <a:ln>
            <a:noFill/>
          </a:ln>
        </p:spPr>
      </p:pic>
      <p:sp>
        <p:nvSpPr>
          <p:cNvPr id="480" name="Google Shape;480;p36"/>
          <p:cNvSpPr txBox="1"/>
          <p:nvPr/>
        </p:nvSpPr>
        <p:spPr>
          <a:xfrm>
            <a:off x="1114650" y="3989875"/>
            <a:ext cx="7328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dk1"/>
                </a:solidFill>
                <a:latin typeface="Century Gothic"/>
                <a:ea typeface="Century Gothic"/>
                <a:cs typeface="Century Gothic"/>
                <a:sym typeface="Century Gothic"/>
              </a:rPr>
              <a:t>Use</a:t>
            </a:r>
            <a:r>
              <a:rPr lang="en-US" sz="3600">
                <a:solidFill>
                  <a:schemeClr val="dk1"/>
                </a:solidFill>
                <a:latin typeface="Century Gothic"/>
                <a:ea typeface="Century Gothic"/>
                <a:cs typeface="Century Gothic"/>
                <a:sym typeface="Century Gothic"/>
              </a:rPr>
              <a:t> </a:t>
            </a:r>
            <a:r>
              <a:rPr lang="en-US" sz="3600">
                <a:solidFill>
                  <a:schemeClr val="dk1"/>
                </a:solidFill>
                <a:latin typeface="Century Gothic"/>
                <a:ea typeface="Century Gothic"/>
                <a:cs typeface="Century Gothic"/>
                <a:sym typeface="Century Gothic"/>
              </a:rPr>
              <a:t>words like next and then to show the order of events.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A picture containing clock&#10;&#10;Description automatically generated" id="486" name="Google Shape;486;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7" name="Google Shape;487;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8" name="Google Shape;488;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9" name="Google Shape;489;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0" name="Google Shape;490;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91" name="Google Shape;491;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a:t>
            </a:r>
            <a:endParaRPr b="0" i="0" sz="1400" u="none" cap="none" strike="noStrike">
              <a:solidFill>
                <a:srgbClr val="000000"/>
              </a:solidFill>
              <a:latin typeface="Century Gothic"/>
              <a:ea typeface="Century Gothic"/>
              <a:cs typeface="Century Gothic"/>
              <a:sym typeface="Century Gothic"/>
            </a:endParaRPr>
          </a:p>
        </p:txBody>
      </p:sp>
      <p:sp>
        <p:nvSpPr>
          <p:cNvPr id="492" name="Google Shape;492;p37"/>
          <p:cNvSpPr txBox="1"/>
          <p:nvPr/>
        </p:nvSpPr>
        <p:spPr>
          <a:xfrm>
            <a:off x="7991450" y="230532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3" name="Google Shape;493;p37"/>
          <p:cNvPicPr preferRelativeResize="0"/>
          <p:nvPr/>
        </p:nvPicPr>
        <p:blipFill rotWithShape="1">
          <a:blip r:embed="rId6">
            <a:alphaModFix/>
          </a:blip>
          <a:srcRect b="0" l="0" r="0" t="0"/>
          <a:stretch/>
        </p:blipFill>
        <p:spPr>
          <a:xfrm>
            <a:off x="1573260" y="1372945"/>
            <a:ext cx="5884790" cy="48312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A picture containing clock&#10;&#10;Description automatically generated" id="499" name="Google Shape;49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0" name="Google Shape;500;p38"/>
          <p:cNvPicPr preferRelativeResize="0"/>
          <p:nvPr/>
        </p:nvPicPr>
        <p:blipFill rotWithShape="1">
          <a:blip r:embed="rId4">
            <a:alphaModFix/>
          </a:blip>
          <a:srcRect b="0" l="0" r="0" t="0"/>
          <a:stretch/>
        </p:blipFill>
        <p:spPr>
          <a:xfrm rot="9387287">
            <a:off x="9154474" y="5430840"/>
            <a:ext cx="2842710" cy="979582"/>
          </a:xfrm>
          <a:prstGeom prst="rect">
            <a:avLst/>
          </a:prstGeom>
          <a:noFill/>
          <a:ln>
            <a:noFill/>
          </a:ln>
        </p:spPr>
      </p:pic>
      <p:pic>
        <p:nvPicPr>
          <p:cNvPr descr="Logo, company name&#10;&#10;Description automatically generated" id="501" name="Google Shape;50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2" name="Google Shape;50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3" name="Google Shape;50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04" name="Google Shape;504;p38"/>
          <p:cNvSpPr txBox="1"/>
          <p:nvPr/>
        </p:nvSpPr>
        <p:spPr>
          <a:xfrm>
            <a:off x="2638162" y="1847725"/>
            <a:ext cx="5808900" cy="2124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I want to go home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2"/>
                </a:solidFill>
                <a:latin typeface="Century Gothic"/>
                <a:ea typeface="Century Gothic"/>
                <a:cs typeface="Century Gothic"/>
                <a:sym typeface="Century Gothic"/>
              </a:rPr>
              <a:t>Can I go home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We won the game</a:t>
            </a:r>
            <a:endParaRPr b="0" i="0" sz="4400" u="none" cap="none" strike="noStrike">
              <a:solidFill>
                <a:schemeClr val="accent1"/>
              </a:solidFill>
              <a:latin typeface="Century Gothic"/>
              <a:ea typeface="Century Gothic"/>
              <a:cs typeface="Century Gothic"/>
              <a:sym typeface="Century Gothic"/>
            </a:endParaRPr>
          </a:p>
        </p:txBody>
      </p:sp>
      <p:sp>
        <p:nvSpPr>
          <p:cNvPr id="505" name="Google Shape;505;p38"/>
          <p:cNvSpPr txBox="1"/>
          <p:nvPr/>
        </p:nvSpPr>
        <p:spPr>
          <a:xfrm>
            <a:off x="2597196" y="4621375"/>
            <a:ext cx="827558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kind of sentence is it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punctuation is needed</a:t>
            </a:r>
            <a:r>
              <a:rPr b="0" i="0" lang="en-US" sz="3200" u="none" cap="none" strike="noStrike">
                <a:solidFill>
                  <a:schemeClr val="dk1"/>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descr="A picture containing drawing, lamp&#10;&#10;Description automatically generated" id="510" name="Google Shape;510;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11" name="Google Shape;511;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12" name="Google Shape;512;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13" name="Google Shape;513;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14" name="Google Shape;514;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15" name="Google Shape;515;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A picture containing clock&#10;&#10;Description automatically generated" id="521" name="Google Shape;521;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22" name="Google Shape;522;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23" name="Google Shape;523;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4" name="Google Shape;524;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25" name="Google Shape;525;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95</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26" name="Google Shape;526;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27" name="Google Shape;527;p40"/>
          <p:cNvPicPr preferRelativeResize="0"/>
          <p:nvPr/>
        </p:nvPicPr>
        <p:blipFill rotWithShape="1">
          <a:blip r:embed="rId6">
            <a:alphaModFix/>
          </a:blip>
          <a:srcRect b="0" l="0" r="0" t="0"/>
          <a:stretch/>
        </p:blipFill>
        <p:spPr>
          <a:xfrm>
            <a:off x="3753051" y="1438975"/>
            <a:ext cx="5319395" cy="44078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28" name="Google Shape;528;p40"/>
          <p:cNvPicPr preferRelativeResize="0"/>
          <p:nvPr/>
        </p:nvPicPr>
        <p:blipFill rotWithShape="1">
          <a:blip r:embed="rId7">
            <a:alphaModFix/>
          </a:blip>
          <a:srcRect b="0" l="0" r="0" t="0"/>
          <a:stretch/>
        </p:blipFill>
        <p:spPr>
          <a:xfrm>
            <a:off x="486179" y="1674581"/>
            <a:ext cx="2860171" cy="39366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9" name="Google Shape;529;p40"/>
          <p:cNvSpPr txBox="1"/>
          <p:nvPr/>
        </p:nvSpPr>
        <p:spPr>
          <a:xfrm>
            <a:off x="9309725" y="2397750"/>
            <a:ext cx="2860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a:t>
            </a:r>
            <a:r>
              <a:rPr lang="en-US" sz="3200">
                <a:solidFill>
                  <a:schemeClr val="dk1"/>
                </a:solidFill>
                <a:latin typeface="Century Gothic"/>
                <a:ea typeface="Century Gothic"/>
                <a:cs typeface="Century Gothic"/>
                <a:sym typeface="Century Gothic"/>
              </a:rPr>
              <a:t>5</a:t>
            </a:r>
            <a:r>
              <a:rPr b="0" i="0" lang="en-US" sz="3200" u="none" cap="none" strike="noStrike">
                <a:solidFill>
                  <a:schemeClr val="dk1"/>
                </a:solidFill>
                <a:latin typeface="Century Gothic"/>
                <a:ea typeface="Century Gothic"/>
                <a:cs typeface="Century Gothic"/>
                <a:sym typeface="Century Gothic"/>
              </a:rPr>
              <a:t>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A picture containing clock&#10;&#10;Description automatically generated" id="535" name="Google Shape;535;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6" name="Google Shape;536;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7" name="Google Shape;537;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8" name="Google Shape;538;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39" name="Google Shape;539;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40" name="Google Shape;540;p41"/>
          <p:cNvPicPr preferRelativeResize="0"/>
          <p:nvPr/>
        </p:nvPicPr>
        <p:blipFill rotWithShape="1">
          <a:blip r:embed="rId6">
            <a:alphaModFix/>
          </a:blip>
          <a:srcRect b="0" l="0" r="0" t="0"/>
          <a:stretch/>
        </p:blipFill>
        <p:spPr>
          <a:xfrm>
            <a:off x="2468890" y="1454965"/>
            <a:ext cx="3244004" cy="45361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41" name="Google Shape;541;p41"/>
          <p:cNvSpPr txBox="1"/>
          <p:nvPr/>
        </p:nvSpPr>
        <p:spPr>
          <a:xfrm>
            <a:off x="6539185" y="2336544"/>
            <a:ext cx="2077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eve</a:t>
            </a:r>
            <a:endParaRPr b="0" i="0" sz="1400" u="none" cap="none" strike="noStrike">
              <a:solidFill>
                <a:srgbClr val="000000"/>
              </a:solidFill>
              <a:latin typeface="Century Gothic"/>
              <a:ea typeface="Century Gothic"/>
              <a:cs typeface="Century Gothic"/>
              <a:sym typeface="Century Gothic"/>
            </a:endParaRPr>
          </a:p>
        </p:txBody>
      </p:sp>
      <p:sp>
        <p:nvSpPr>
          <p:cNvPr id="542" name="Google Shape;542;p41"/>
          <p:cNvSpPr txBox="1"/>
          <p:nvPr/>
        </p:nvSpPr>
        <p:spPr>
          <a:xfrm>
            <a:off x="6539185" y="4020215"/>
            <a:ext cx="20772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net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A picture containing clock&#10;&#10;Description automatically generated" id="548" name="Google Shape;548;g2ac1cc6356d_0_1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549" name="Google Shape;549;g2ac1cc6356d_0_11"/>
          <p:cNvPicPr preferRelativeResize="0"/>
          <p:nvPr/>
        </p:nvPicPr>
        <p:blipFill rotWithShape="1">
          <a:blip r:embed="rId4">
            <a:alphaModFix/>
          </a:blip>
          <a:srcRect b="11559" l="5778" r="5316" t="0"/>
          <a:stretch/>
        </p:blipFill>
        <p:spPr>
          <a:xfrm>
            <a:off x="298808" y="6364415"/>
            <a:ext cx="1040463" cy="416152"/>
          </a:xfrm>
          <a:prstGeom prst="rect">
            <a:avLst/>
          </a:prstGeom>
          <a:noFill/>
          <a:ln>
            <a:noFill/>
          </a:ln>
        </p:spPr>
      </p:pic>
      <p:cxnSp>
        <p:nvCxnSpPr>
          <p:cNvPr id="550" name="Google Shape;550;g2ac1cc6356d_0_1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51" name="Google Shape;551;g2ac1cc6356d_0_1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552" name="Google Shape;552;g2ac1cc6356d_0_1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3" name="Google Shape;553;g2ac1cc6356d_0_11"/>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554" name="Google Shape;554;g2ac1cc6356d_0_11"/>
          <p:cNvSpPr txBox="1"/>
          <p:nvPr/>
        </p:nvSpPr>
        <p:spPr>
          <a:xfrm>
            <a:off x="7671887" y="2246967"/>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55" name="Google Shape;555;g2ac1cc6356d_0_11"/>
          <p:cNvPicPr preferRelativeResize="0"/>
          <p:nvPr/>
        </p:nvPicPr>
        <p:blipFill rotWithShape="1">
          <a:blip r:embed="rId6">
            <a:alphaModFix/>
          </a:blip>
          <a:srcRect b="0" l="199" r="209" t="0"/>
          <a:stretch/>
        </p:blipFill>
        <p:spPr>
          <a:xfrm>
            <a:off x="1282463" y="1485525"/>
            <a:ext cx="5319395" cy="44078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descr="A picture containing clock&#10;&#10;Description automatically generated" id="561" name="Google Shape;561;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2" name="Google Shape;562;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3" name="Google Shape;563;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4" name="Google Shape;564;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5" name="Google Shape;565;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6" name="Google Shape;566;p42"/>
          <p:cNvSpPr txBox="1"/>
          <p:nvPr/>
        </p:nvSpPr>
        <p:spPr>
          <a:xfrm>
            <a:off x="7334770" y="2504897"/>
            <a:ext cx="386812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67" name="Google Shape;567;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97</a:t>
            </a:r>
            <a:endParaRPr b="0" i="0" sz="1400" u="none" cap="none" strike="noStrike">
              <a:solidFill>
                <a:srgbClr val="000000"/>
              </a:solidFill>
              <a:latin typeface="Century Gothic"/>
              <a:ea typeface="Century Gothic"/>
              <a:cs typeface="Century Gothic"/>
              <a:sym typeface="Century Gothic"/>
            </a:endParaRPr>
          </a:p>
        </p:txBody>
      </p:sp>
      <p:pic>
        <p:nvPicPr>
          <p:cNvPr id="568" name="Google Shape;568;p42"/>
          <p:cNvPicPr preferRelativeResize="0"/>
          <p:nvPr/>
        </p:nvPicPr>
        <p:blipFill rotWithShape="1">
          <a:blip r:embed="rId6">
            <a:alphaModFix/>
          </a:blip>
          <a:srcRect b="0" l="0" r="0" t="0"/>
          <a:stretch/>
        </p:blipFill>
        <p:spPr>
          <a:xfrm>
            <a:off x="989105" y="1316741"/>
            <a:ext cx="5740143" cy="47111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19" name="Google Shape;119;p7"/>
          <p:cNvPicPr preferRelativeResize="0"/>
          <p:nvPr/>
        </p:nvPicPr>
        <p:blipFill rotWithShape="1">
          <a:blip r:embed="rId6">
            <a:alphaModFix/>
          </a:blip>
          <a:srcRect b="0" l="0" r="0" t="0"/>
          <a:stretch/>
        </p:blipFill>
        <p:spPr>
          <a:xfrm>
            <a:off x="1735425" y="1447476"/>
            <a:ext cx="7614374" cy="41540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A picture containing clock&#10;&#10;Description automatically generated" id="574" name="Google Shape;57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5" name="Google Shape;57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6" name="Google Shape;57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7" name="Google Shape;57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8" name="Google Shape;57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Setting</a:t>
            </a:r>
            <a:endParaRPr b="0" i="0" sz="1400" u="none" cap="none" strike="noStrike">
              <a:solidFill>
                <a:srgbClr val="000000"/>
              </a:solidFill>
              <a:latin typeface="Century Gothic"/>
              <a:ea typeface="Century Gothic"/>
              <a:cs typeface="Century Gothic"/>
              <a:sym typeface="Century Gothic"/>
            </a:endParaRPr>
          </a:p>
        </p:txBody>
      </p:sp>
      <p:sp>
        <p:nvSpPr>
          <p:cNvPr id="579" name="Google Shape;579;p43"/>
          <p:cNvSpPr/>
          <p:nvPr/>
        </p:nvSpPr>
        <p:spPr>
          <a:xfrm>
            <a:off x="9975645"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pic>
        <p:nvPicPr>
          <p:cNvPr id="580" name="Google Shape;580;p43"/>
          <p:cNvPicPr preferRelativeResize="0"/>
          <p:nvPr/>
        </p:nvPicPr>
        <p:blipFill rotWithShape="1">
          <a:blip r:embed="rId6">
            <a:alphaModFix/>
          </a:blip>
          <a:srcRect b="0" l="0" r="0" t="0"/>
          <a:stretch/>
        </p:blipFill>
        <p:spPr>
          <a:xfrm>
            <a:off x="2314250" y="1219340"/>
            <a:ext cx="6456724" cy="5353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A picture containing clock&#10;&#10;Description automatically generated" id="586" name="Google Shape;586;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7" name="Google Shape;587;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8" name="Google Shape;588;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9" name="Google Shape;589;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0" name="Google Shape;590;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0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Describe Setting</a:t>
            </a:r>
            <a:endParaRPr b="0" i="0" sz="4000" u="none" cap="none" strike="noStrike">
              <a:solidFill>
                <a:srgbClr val="000000"/>
              </a:solidFill>
              <a:latin typeface="Century Gothic"/>
              <a:ea typeface="Century Gothic"/>
              <a:cs typeface="Century Gothic"/>
              <a:sym typeface="Century Gothic"/>
            </a:endParaRPr>
          </a:p>
        </p:txBody>
      </p:sp>
      <p:sp>
        <p:nvSpPr>
          <p:cNvPr id="591" name="Google Shape;591;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 109</a:t>
            </a:r>
            <a:endParaRPr b="0" i="0" sz="1400" u="none" cap="none" strike="noStrike">
              <a:solidFill>
                <a:srgbClr val="000000"/>
              </a:solidFill>
              <a:latin typeface="Century Gothic"/>
              <a:ea typeface="Century Gothic"/>
              <a:cs typeface="Century Gothic"/>
              <a:sym typeface="Century Gothic"/>
            </a:endParaRPr>
          </a:p>
        </p:txBody>
      </p:sp>
      <p:sp>
        <p:nvSpPr>
          <p:cNvPr id="592" name="Google Shape;592;p44"/>
          <p:cNvSpPr txBox="1"/>
          <p:nvPr/>
        </p:nvSpPr>
        <p:spPr>
          <a:xfrm>
            <a:off x="9401041" y="2167688"/>
            <a:ext cx="241510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108-109 in your Student Interactive.</a:t>
            </a:r>
            <a:endParaRPr b="0" i="0" sz="3200" u="none" cap="none" strike="noStrike">
              <a:solidFill>
                <a:srgbClr val="000000"/>
              </a:solidFill>
              <a:latin typeface="Arial"/>
              <a:ea typeface="Arial"/>
              <a:cs typeface="Arial"/>
              <a:sym typeface="Arial"/>
            </a:endParaRPr>
          </a:p>
        </p:txBody>
      </p:sp>
      <p:grpSp>
        <p:nvGrpSpPr>
          <p:cNvPr id="593" name="Google Shape;593;p44"/>
          <p:cNvGrpSpPr/>
          <p:nvPr/>
        </p:nvGrpSpPr>
        <p:grpSpPr>
          <a:xfrm>
            <a:off x="375858" y="1543987"/>
            <a:ext cx="8648221" cy="3642794"/>
            <a:chOff x="2792417" y="1296652"/>
            <a:chExt cx="10019373" cy="4127712"/>
          </a:xfrm>
        </p:grpSpPr>
        <p:pic>
          <p:nvPicPr>
            <p:cNvPr id="594" name="Google Shape;594;p44"/>
            <p:cNvPicPr preferRelativeResize="0"/>
            <p:nvPr/>
          </p:nvPicPr>
          <p:blipFill rotWithShape="1">
            <a:blip r:embed="rId6">
              <a:alphaModFix/>
            </a:blip>
            <a:srcRect b="0" l="0" r="0" t="0"/>
            <a:stretch/>
          </p:blipFill>
          <p:spPr>
            <a:xfrm>
              <a:off x="2792417" y="1325099"/>
              <a:ext cx="4959605" cy="4099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95" name="Google Shape;595;p44"/>
            <p:cNvPicPr preferRelativeResize="0"/>
            <p:nvPr/>
          </p:nvPicPr>
          <p:blipFill rotWithShape="1">
            <a:blip r:embed="rId7">
              <a:alphaModFix/>
            </a:blip>
            <a:srcRect b="0" l="0" r="0" t="0"/>
            <a:stretch/>
          </p:blipFill>
          <p:spPr>
            <a:xfrm>
              <a:off x="7852185" y="1296652"/>
              <a:ext cx="4959605" cy="41277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A picture containing clock&#10;&#10;Description automatically generated" id="601" name="Google Shape;601;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2" name="Google Shape;602;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3" name="Google Shape;603;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4" name="Google Shape;604;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5" name="Google Shape;605;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Setting</a:t>
            </a:r>
            <a:endParaRPr b="0" i="0" sz="1400" u="none" cap="none" strike="noStrike">
              <a:solidFill>
                <a:srgbClr val="000000"/>
              </a:solidFill>
              <a:latin typeface="Century Gothic"/>
              <a:ea typeface="Century Gothic"/>
              <a:cs typeface="Century Gothic"/>
              <a:sym typeface="Century Gothic"/>
            </a:endParaRPr>
          </a:p>
        </p:txBody>
      </p:sp>
      <p:sp>
        <p:nvSpPr>
          <p:cNvPr id="606" name="Google Shape;606;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45"/>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08" name="Google Shape;608;p45"/>
          <p:cNvPicPr preferRelativeResize="0"/>
          <p:nvPr/>
        </p:nvPicPr>
        <p:blipFill rotWithShape="1">
          <a:blip r:embed="rId6">
            <a:alphaModFix/>
          </a:blip>
          <a:srcRect b="0" l="0" r="0" t="0"/>
          <a:stretch/>
        </p:blipFill>
        <p:spPr>
          <a:xfrm>
            <a:off x="819040" y="1253726"/>
            <a:ext cx="5930371" cy="48713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descr="A picture containing clock&#10;&#10;Description automatically generated" id="614" name="Google Shape;614;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5" name="Google Shape;615;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6" name="Google Shape;616;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7" name="Google Shape;617;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8" name="Google Shape;618;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  </a:t>
            </a:r>
            <a:r>
              <a:rPr b="0" i="0" lang="en-US" sz="3900" u="none" cap="none" strike="noStrike">
                <a:solidFill>
                  <a:schemeClr val="lt1"/>
                </a:solidFill>
                <a:latin typeface="Century Gothic"/>
                <a:ea typeface="Century Gothic"/>
                <a:cs typeface="Century Gothic"/>
                <a:sym typeface="Century Gothic"/>
              </a:rPr>
              <a:t>Read Like a Writer, Write For a Reader</a:t>
            </a:r>
            <a:endParaRPr b="0" i="0" sz="3900" u="none" cap="none" strike="noStrike">
              <a:solidFill>
                <a:srgbClr val="000000"/>
              </a:solidFill>
              <a:latin typeface="Century Gothic"/>
              <a:ea typeface="Century Gothic"/>
              <a:cs typeface="Century Gothic"/>
              <a:sym typeface="Century Gothic"/>
            </a:endParaRPr>
          </a:p>
        </p:txBody>
      </p:sp>
      <p:sp>
        <p:nvSpPr>
          <p:cNvPr id="619" name="Google Shape;61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sp>
        <p:nvSpPr>
          <p:cNvPr id="620" name="Google Shape;620;p46"/>
          <p:cNvSpPr txBox="1"/>
          <p:nvPr/>
        </p:nvSpPr>
        <p:spPr>
          <a:xfrm>
            <a:off x="7855106"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21" name="Google Shape;621;p46"/>
          <p:cNvPicPr preferRelativeResize="0"/>
          <p:nvPr/>
        </p:nvPicPr>
        <p:blipFill rotWithShape="1">
          <a:blip r:embed="rId6">
            <a:alphaModFix/>
          </a:blip>
          <a:srcRect b="0" l="0" r="0" t="0"/>
          <a:stretch/>
        </p:blipFill>
        <p:spPr>
          <a:xfrm>
            <a:off x="1253745" y="1316668"/>
            <a:ext cx="6005416" cy="49623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descr="A picture containing clock&#10;&#10;Description automatically generated" id="627" name="Google Shape;62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8" name="Google Shape;62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9" name="Google Shape;62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0" name="Google Shape;63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1" name="Google Shape;63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32" name="Google Shape;632;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33" name="Google Shape;633;p47"/>
          <p:cNvPicPr preferRelativeResize="0"/>
          <p:nvPr/>
        </p:nvPicPr>
        <p:blipFill rotWithShape="1">
          <a:blip r:embed="rId7">
            <a:alphaModFix/>
          </a:blip>
          <a:srcRect b="0" l="0" r="0" t="0"/>
          <a:stretch/>
        </p:blipFill>
        <p:spPr>
          <a:xfrm>
            <a:off x="1604450" y="1922738"/>
            <a:ext cx="1485900" cy="1743075"/>
          </a:xfrm>
          <a:prstGeom prst="rect">
            <a:avLst/>
          </a:prstGeom>
          <a:noFill/>
          <a:ln>
            <a:noFill/>
          </a:ln>
        </p:spPr>
      </p:pic>
      <p:pic>
        <p:nvPicPr>
          <p:cNvPr id="634" name="Google Shape;634;p47"/>
          <p:cNvPicPr preferRelativeResize="0"/>
          <p:nvPr/>
        </p:nvPicPr>
        <p:blipFill rotWithShape="1">
          <a:blip r:embed="rId8">
            <a:alphaModFix/>
          </a:blip>
          <a:srcRect b="0" l="0" r="0" t="0"/>
          <a:stretch/>
        </p:blipFill>
        <p:spPr>
          <a:xfrm>
            <a:off x="1785425" y="4168563"/>
            <a:ext cx="1123950" cy="17049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A picture containing clock&#10;&#10;Description automatically generated" id="640" name="Google Shape;640;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1" name="Google Shape;641;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2" name="Google Shape;642;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3" name="Google Shape;643;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4" name="Google Shape;644;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45" name="Google Shape;645;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sp>
        <p:nvSpPr>
          <p:cNvPr id="646" name="Google Shape;646;p48"/>
          <p:cNvSpPr txBox="1"/>
          <p:nvPr/>
        </p:nvSpPr>
        <p:spPr>
          <a:xfrm>
            <a:off x="7336621" y="23366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47" name="Google Shape;647;p48"/>
          <p:cNvPicPr preferRelativeResize="0"/>
          <p:nvPr/>
        </p:nvPicPr>
        <p:blipFill rotWithShape="1">
          <a:blip r:embed="rId6">
            <a:alphaModFix/>
          </a:blip>
          <a:srcRect b="0" l="0" r="0" t="0"/>
          <a:stretch/>
        </p:blipFill>
        <p:spPr>
          <a:xfrm>
            <a:off x="1473072" y="1465686"/>
            <a:ext cx="5484087" cy="45117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descr="A picture containing clock&#10;&#10;Description automatically generated" id="653" name="Google Shape;65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4" name="Google Shape;65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5" name="Google Shape;65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6" name="Google Shape;656;p49"/>
          <p:cNvCxnSpPr/>
          <p:nvPr/>
        </p:nvCxnSpPr>
        <p:spPr>
          <a:xfrm>
            <a:off x="212449" y="350766"/>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7" name="Google Shape;65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58" name="Google Shape;658;p49"/>
          <p:cNvSpPr txBox="1"/>
          <p:nvPr/>
        </p:nvSpPr>
        <p:spPr>
          <a:xfrm>
            <a:off x="765405" y="1951724"/>
            <a:ext cx="93906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what you have written.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 </a:t>
            </a:r>
            <a:r>
              <a:rPr b="0" i="0" lang="en-US" sz="3200" u="none" cap="none" strike="noStrike">
                <a:solidFill>
                  <a:schemeClr val="dk1"/>
                </a:solidFill>
                <a:latin typeface="Century Gothic"/>
                <a:ea typeface="Century Gothic"/>
                <a:cs typeface="Century Gothic"/>
                <a:sym typeface="Century Gothic"/>
              </a:rPr>
              <a:t>about your sequence of events.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a:t>
            </a:r>
            <a:r>
              <a:rPr b="0" i="0" lang="en-US" sz="3200" u="none" cap="none" strike="noStrike">
                <a:solidFill>
                  <a:schemeClr val="dk1"/>
                </a:solidFill>
                <a:latin typeface="Century Gothic"/>
                <a:ea typeface="Century Gothic"/>
                <a:cs typeface="Century Gothic"/>
                <a:sym typeface="Century Gothic"/>
              </a:rPr>
              <a:t> can you improve your writing</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659" name="Google Shape;659;p49"/>
          <p:cNvSpPr txBox="1"/>
          <p:nvPr/>
        </p:nvSpPr>
        <p:spPr>
          <a:xfrm>
            <a:off x="765405" y="4126124"/>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personal narrative with class.</a:t>
            </a:r>
            <a:endParaRPr b="0" i="0" sz="1400" u="none" cap="none" strike="noStrike">
              <a:solidFill>
                <a:srgbClr val="000000"/>
              </a:solidFill>
              <a:latin typeface="Arial"/>
              <a:ea typeface="Arial"/>
              <a:cs typeface="Arial"/>
              <a:sym typeface="Arial"/>
            </a:endParaRPr>
          </a:p>
        </p:txBody>
      </p:sp>
      <p:pic>
        <p:nvPicPr>
          <p:cNvPr descr="Books outline" id="660" name="Google Shape;660;p49"/>
          <p:cNvPicPr preferRelativeResize="0"/>
          <p:nvPr/>
        </p:nvPicPr>
        <p:blipFill rotWithShape="1">
          <a:blip r:embed="rId6">
            <a:alphaModFix/>
          </a:blip>
          <a:srcRect b="0" l="0" r="0" t="0"/>
          <a:stretch/>
        </p:blipFill>
        <p:spPr>
          <a:xfrm>
            <a:off x="8996810" y="2044784"/>
            <a:ext cx="2429785" cy="24297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A picture containing clock&#10;&#10;Description automatically generated" id="666" name="Google Shape;666;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7" name="Google Shape;667;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8" name="Google Shape;668;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9" name="Google Shape;669;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0" name="Google Shape;670;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671" name="Google Shape;671;p64"/>
          <p:cNvSpPr txBox="1"/>
          <p:nvPr/>
        </p:nvSpPr>
        <p:spPr>
          <a:xfrm>
            <a:off x="1700397" y="2766124"/>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a:t>
            </a:r>
            <a:endParaRPr b="0" i="0" sz="1400" u="none" cap="none" strike="noStrike">
              <a:solidFill>
                <a:srgbClr val="000000"/>
              </a:solidFill>
              <a:latin typeface="Century Gothic"/>
              <a:ea typeface="Century Gothic"/>
              <a:cs typeface="Century Gothic"/>
              <a:sym typeface="Century Gothic"/>
            </a:endParaRPr>
          </a:p>
        </p:txBody>
      </p:sp>
      <p:sp>
        <p:nvSpPr>
          <p:cNvPr id="672" name="Google Shape;672;p64"/>
          <p:cNvSpPr txBox="1"/>
          <p:nvPr/>
        </p:nvSpPr>
        <p:spPr>
          <a:xfrm>
            <a:off x="7819730" y="2674943"/>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64"/>
          <p:cNvSpPr txBox="1"/>
          <p:nvPr/>
        </p:nvSpPr>
        <p:spPr>
          <a:xfrm>
            <a:off x="4812598" y="4781191"/>
            <a:ext cx="25668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descr="A picture containing clock&#10;&#10;Description automatically generated" id="679" name="Google Shape;679;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0" name="Google Shape;680;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1" name="Google Shape;681;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2" name="Google Shape;682;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3" name="Google Shape;683;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a:t>
            </a:r>
            <a:endParaRPr b="0" i="0" sz="1400" u="none" cap="none" strike="noStrike">
              <a:solidFill>
                <a:srgbClr val="000000"/>
              </a:solidFill>
              <a:latin typeface="Century Gothic"/>
              <a:ea typeface="Century Gothic"/>
              <a:cs typeface="Century Gothic"/>
              <a:sym typeface="Century Gothic"/>
            </a:endParaRPr>
          </a:p>
        </p:txBody>
      </p:sp>
      <p:sp>
        <p:nvSpPr>
          <p:cNvPr id="684" name="Google Shape;684;p51"/>
          <p:cNvSpPr txBox="1"/>
          <p:nvPr/>
        </p:nvSpPr>
        <p:spPr>
          <a:xfrm>
            <a:off x="3251520" y="1248460"/>
            <a:ext cx="82314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Jen wants to win</a:t>
            </a:r>
            <a:endParaRPr b="0" i="0" sz="4800" u="none" cap="none" strike="noStrike">
              <a:solidFill>
                <a:schemeClr val="accent1"/>
              </a:solidFill>
              <a:latin typeface="Arial"/>
              <a:ea typeface="Arial"/>
              <a:cs typeface="Arial"/>
              <a:sym typeface="Arial"/>
            </a:endParaRPr>
          </a:p>
        </p:txBody>
      </p:sp>
      <p:sp>
        <p:nvSpPr>
          <p:cNvPr id="685" name="Google Shape;685;p51"/>
          <p:cNvSpPr txBox="1"/>
          <p:nvPr/>
        </p:nvSpPr>
        <p:spPr>
          <a:xfrm>
            <a:off x="3881808" y="1951845"/>
            <a:ext cx="11087258"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Can Jen win</a:t>
            </a:r>
            <a:endParaRPr b="0" i="0" sz="4800" u="none" cap="none" strike="noStrike">
              <a:solidFill>
                <a:schemeClr val="accent2"/>
              </a:solidFill>
              <a:latin typeface="Arial"/>
              <a:ea typeface="Arial"/>
              <a:cs typeface="Arial"/>
              <a:sym typeface="Arial"/>
            </a:endParaRPr>
          </a:p>
        </p:txBody>
      </p:sp>
      <p:sp>
        <p:nvSpPr>
          <p:cNvPr id="686" name="Google Shape;686;p51"/>
          <p:cNvSpPr txBox="1"/>
          <p:nvPr/>
        </p:nvSpPr>
        <p:spPr>
          <a:xfrm>
            <a:off x="3251520" y="2585959"/>
            <a:ext cx="82314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Jen won the race</a:t>
            </a:r>
            <a:endParaRPr b="0" i="0" sz="4800" u="none" cap="none" strike="noStrike">
              <a:solidFill>
                <a:schemeClr val="accent1"/>
              </a:solidFill>
              <a:latin typeface="Arial"/>
              <a:ea typeface="Arial"/>
              <a:cs typeface="Arial"/>
              <a:sym typeface="Arial"/>
            </a:endParaRPr>
          </a:p>
        </p:txBody>
      </p:sp>
      <p:sp>
        <p:nvSpPr>
          <p:cNvPr id="687" name="Google Shape;687;p51"/>
          <p:cNvSpPr txBox="1"/>
          <p:nvPr/>
        </p:nvSpPr>
        <p:spPr>
          <a:xfrm>
            <a:off x="1677724" y="4323920"/>
            <a:ext cx="823139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When do we use a </a:t>
            </a:r>
            <a:r>
              <a:rPr b="1" i="0" lang="en-US" sz="3200" u="none" cap="none" strike="noStrike">
                <a:solidFill>
                  <a:srgbClr val="000000"/>
                </a:solidFill>
                <a:latin typeface="Century Gothic"/>
                <a:ea typeface="Century Gothic"/>
                <a:cs typeface="Century Gothic"/>
                <a:sym typeface="Century Gothic"/>
              </a:rPr>
              <a:t>question mark</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When do we use a </a:t>
            </a:r>
            <a:r>
              <a:rPr b="1" i="0" lang="en-US" sz="3200" u="none" cap="none" strike="noStrike">
                <a:solidFill>
                  <a:srgbClr val="000000"/>
                </a:solidFill>
                <a:latin typeface="Century Gothic"/>
                <a:ea typeface="Century Gothic"/>
                <a:cs typeface="Century Gothic"/>
                <a:sym typeface="Century Gothic"/>
              </a:rPr>
              <a:t>period</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When do we use an </a:t>
            </a:r>
            <a:r>
              <a:rPr b="1" i="0" lang="en-US" sz="3200" u="none" cap="none" strike="noStrike">
                <a:solidFill>
                  <a:srgbClr val="000000"/>
                </a:solidFill>
                <a:latin typeface="Century Gothic"/>
                <a:ea typeface="Century Gothic"/>
                <a:cs typeface="Century Gothic"/>
                <a:sym typeface="Century Gothic"/>
              </a:rPr>
              <a:t>exclamation point</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A picture containing drawing, lamp&#10;&#10;Description automatically generated" id="693" name="Google Shape;693;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94" name="Google Shape;694;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95" name="Google Shape;695;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96" name="Google Shape;696;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97" name="Google Shape;697;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98" name="Google Shape;698;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A picture containing clock&#10;&#10;Description automatically generated" id="125" name="Google Shape;125;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6" name="Google Shape;126;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7" name="Google Shape;12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8" name="Google Shape;12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9" name="Google Shape;129;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0" name="Google Shape;130;p8"/>
          <p:cNvSpPr txBox="1"/>
          <p:nvPr/>
        </p:nvSpPr>
        <p:spPr>
          <a:xfrm>
            <a:off x="7186135" y="146856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Pete</a:t>
            </a:r>
            <a:endParaRPr b="0" i="0" sz="1400" u="none" cap="none" strike="noStrike">
              <a:solidFill>
                <a:srgbClr val="000000"/>
              </a:solidFill>
              <a:latin typeface="Century Gothic"/>
              <a:ea typeface="Century Gothic"/>
              <a:cs typeface="Century Gothic"/>
              <a:sym typeface="Century Gothic"/>
            </a:endParaRPr>
          </a:p>
        </p:txBody>
      </p:sp>
      <p:sp>
        <p:nvSpPr>
          <p:cNvPr id="131" name="Google Shape;131;p8"/>
          <p:cNvSpPr txBox="1"/>
          <p:nvPr/>
        </p:nvSpPr>
        <p:spPr>
          <a:xfrm>
            <a:off x="9643566" y="2845997"/>
            <a:ext cx="148593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e_e</a:t>
            </a:r>
            <a:endParaRPr b="0" i="0" sz="1400" u="none" cap="none" strike="noStrike">
              <a:solidFill>
                <a:srgbClr val="000000"/>
              </a:solidFill>
              <a:latin typeface="Century Gothic"/>
              <a:ea typeface="Century Gothic"/>
              <a:cs typeface="Century Gothic"/>
              <a:sym typeface="Century Gothic"/>
            </a:endParaRPr>
          </a:p>
        </p:txBody>
      </p:sp>
      <p:sp>
        <p:nvSpPr>
          <p:cNvPr id="132" name="Google Shape;132;p8"/>
          <p:cNvSpPr txBox="1"/>
          <p:nvPr/>
        </p:nvSpPr>
        <p:spPr>
          <a:xfrm>
            <a:off x="6443168" y="2845997"/>
            <a:ext cx="148593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a:t>
            </a:r>
            <a:endParaRPr b="0" i="0" sz="1400" u="none" cap="none" strike="noStrike">
              <a:solidFill>
                <a:srgbClr val="000000"/>
              </a:solidFill>
              <a:latin typeface="Century Gothic"/>
              <a:ea typeface="Century Gothic"/>
              <a:cs typeface="Century Gothic"/>
              <a:sym typeface="Century Gothic"/>
            </a:endParaRPr>
          </a:p>
        </p:txBody>
      </p:sp>
      <p:pic>
        <p:nvPicPr>
          <p:cNvPr id="133" name="Google Shape;133;p8"/>
          <p:cNvPicPr preferRelativeResize="0"/>
          <p:nvPr/>
        </p:nvPicPr>
        <p:blipFill rotWithShape="1">
          <a:blip r:embed="rId6">
            <a:alphaModFix/>
          </a:blip>
          <a:srcRect b="0" l="0" r="0" t="0"/>
          <a:stretch/>
        </p:blipFill>
        <p:spPr>
          <a:xfrm>
            <a:off x="2129770" y="1296121"/>
            <a:ext cx="3422231" cy="49080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descr="A picture containing clock&#10;&#10;Description automatically generated" id="704" name="Google Shape;704;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5" name="Google Shape;705;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6" name="Google Shape;706;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7" name="Google Shape;707;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8" name="Google Shape;708;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09" name="Google Shape;709;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pic>
        <p:nvPicPr>
          <p:cNvPr id="710" name="Google Shape;710;p53"/>
          <p:cNvPicPr preferRelativeResize="0"/>
          <p:nvPr/>
        </p:nvPicPr>
        <p:blipFill rotWithShape="1">
          <a:blip r:embed="rId6">
            <a:alphaModFix/>
          </a:blip>
          <a:srcRect b="0" l="0" r="0" t="0"/>
          <a:stretch/>
        </p:blipFill>
        <p:spPr>
          <a:xfrm>
            <a:off x="520525" y="2077249"/>
            <a:ext cx="2449275" cy="3424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1" name="Google Shape;711;p53"/>
          <p:cNvSpPr txBox="1"/>
          <p:nvPr/>
        </p:nvSpPr>
        <p:spPr>
          <a:xfrm>
            <a:off x="9091500" y="2485663"/>
            <a:ext cx="31005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98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2800" u="none" cap="none" strike="noStrike">
              <a:solidFill>
                <a:schemeClr val="dk1"/>
              </a:solidFill>
              <a:latin typeface="Century Gothic"/>
              <a:ea typeface="Century Gothic"/>
              <a:cs typeface="Century Gothic"/>
              <a:sym typeface="Century Gothic"/>
            </a:endParaRPr>
          </a:p>
        </p:txBody>
      </p:sp>
      <p:pic>
        <p:nvPicPr>
          <p:cNvPr id="712" name="Google Shape;712;p53"/>
          <p:cNvPicPr preferRelativeResize="0"/>
          <p:nvPr/>
        </p:nvPicPr>
        <p:blipFill rotWithShape="1">
          <a:blip r:embed="rId7">
            <a:alphaModFix/>
          </a:blip>
          <a:srcRect b="0" l="631" r="622" t="0"/>
          <a:stretch/>
        </p:blipFill>
        <p:spPr>
          <a:xfrm>
            <a:off x="3380188" y="1535776"/>
            <a:ext cx="5431615" cy="4507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A picture containing clock&#10;&#10;Description automatically generated" id="718" name="Google Shape;718;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9" name="Google Shape;719;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0" name="Google Shape;720;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1" name="Google Shape;721;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2" name="Google Shape;722;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3" name="Google Shape;723;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sp>
        <p:nvSpPr>
          <p:cNvPr id="724" name="Google Shape;724;p54"/>
          <p:cNvSpPr txBox="1"/>
          <p:nvPr/>
        </p:nvSpPr>
        <p:spPr>
          <a:xfrm>
            <a:off x="8279436" y="2194546"/>
            <a:ext cx="343750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99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“Jen and Pete.”</a:t>
            </a:r>
            <a:endParaRPr b="0" i="0" sz="3200" u="none" cap="none" strike="noStrike">
              <a:solidFill>
                <a:schemeClr val="dk1"/>
              </a:solidFill>
              <a:latin typeface="Century Gothic"/>
              <a:ea typeface="Century Gothic"/>
              <a:cs typeface="Century Gothic"/>
              <a:sym typeface="Century Gothic"/>
            </a:endParaRPr>
          </a:p>
        </p:txBody>
      </p:sp>
      <p:sp>
        <p:nvSpPr>
          <p:cNvPr id="725" name="Google Shape;725;p54"/>
          <p:cNvSpPr txBox="1"/>
          <p:nvPr/>
        </p:nvSpPr>
        <p:spPr>
          <a:xfrm>
            <a:off x="577463" y="2028637"/>
            <a:ext cx="1838329"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black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brown</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white</a:t>
            </a:r>
            <a:endParaRPr b="0" i="0" sz="1400" u="none" cap="none" strike="noStrike">
              <a:solidFill>
                <a:srgbClr val="000000"/>
              </a:solidFill>
              <a:latin typeface="Arial"/>
              <a:ea typeface="Arial"/>
              <a:cs typeface="Arial"/>
              <a:sym typeface="Arial"/>
            </a:endParaRPr>
          </a:p>
        </p:txBody>
      </p:sp>
      <p:pic>
        <p:nvPicPr>
          <p:cNvPr id="726" name="Google Shape;726;p54"/>
          <p:cNvPicPr preferRelativeResize="0"/>
          <p:nvPr/>
        </p:nvPicPr>
        <p:blipFill rotWithShape="1">
          <a:blip r:embed="rId6">
            <a:alphaModFix/>
          </a:blip>
          <a:srcRect b="0" l="0" r="0" t="0"/>
          <a:stretch/>
        </p:blipFill>
        <p:spPr>
          <a:xfrm>
            <a:off x="2551150" y="1435501"/>
            <a:ext cx="5431616" cy="4507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 101</a:t>
            </a:r>
            <a:endParaRPr b="0" i="0" sz="1400" u="none" cap="none" strike="noStrike">
              <a:solidFill>
                <a:srgbClr val="000000"/>
              </a:solidFill>
              <a:latin typeface="Century Gothic"/>
              <a:ea typeface="Century Gothic"/>
              <a:cs typeface="Century Gothic"/>
              <a:sym typeface="Century Gothic"/>
            </a:endParaRPr>
          </a:p>
        </p:txBody>
      </p:sp>
      <p:grpSp>
        <p:nvGrpSpPr>
          <p:cNvPr id="738" name="Google Shape;738;p55"/>
          <p:cNvGrpSpPr/>
          <p:nvPr/>
        </p:nvGrpSpPr>
        <p:grpSpPr>
          <a:xfrm>
            <a:off x="563956" y="1442469"/>
            <a:ext cx="9957312" cy="4127712"/>
            <a:chOff x="-5641990" y="1032928"/>
            <a:chExt cx="9957312" cy="4127712"/>
          </a:xfrm>
        </p:grpSpPr>
        <p:pic>
          <p:nvPicPr>
            <p:cNvPr id="739" name="Google Shape;739;p55"/>
            <p:cNvPicPr preferRelativeResize="0"/>
            <p:nvPr/>
          </p:nvPicPr>
          <p:blipFill rotWithShape="1">
            <a:blip r:embed="rId6">
              <a:alphaModFix/>
            </a:blip>
            <a:srcRect b="0" l="0" r="0" t="0"/>
            <a:stretch/>
          </p:blipFill>
          <p:spPr>
            <a:xfrm>
              <a:off x="-5641990" y="1032928"/>
              <a:ext cx="4985006" cy="41277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40" name="Google Shape;740;p55"/>
            <p:cNvPicPr preferRelativeResize="0"/>
            <p:nvPr/>
          </p:nvPicPr>
          <p:blipFill rotWithShape="1">
            <a:blip r:embed="rId7">
              <a:alphaModFix/>
            </a:blip>
            <a:srcRect b="0" l="0" r="0" t="0"/>
            <a:stretch/>
          </p:blipFill>
          <p:spPr>
            <a:xfrm>
              <a:off x="-656984" y="1032928"/>
              <a:ext cx="4972306" cy="4121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7" name="Google Shape;747;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8" name="Google Shape;748;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9" name="Google Shape;749;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pic>
        <p:nvPicPr>
          <p:cNvPr id="751" name="Google Shape;751;p56"/>
          <p:cNvPicPr preferRelativeResize="0"/>
          <p:nvPr/>
        </p:nvPicPr>
        <p:blipFill rotWithShape="1">
          <a:blip r:embed="rId6">
            <a:alphaModFix/>
          </a:blip>
          <a:srcRect b="0" l="0" r="0" t="0"/>
          <a:stretch/>
        </p:blipFill>
        <p:spPr>
          <a:xfrm>
            <a:off x="2089125" y="1297875"/>
            <a:ext cx="6355674" cy="5269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2" name="Google Shape;752;p5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a:t>
            </a:r>
            <a:r>
              <a:rPr b="1" lang="en-US" sz="2400">
                <a:solidFill>
                  <a:schemeClr val="lt1"/>
                </a:solidFill>
                <a:latin typeface="Century Gothic"/>
                <a:ea typeface="Century Gothic"/>
                <a:cs typeface="Century Gothic"/>
                <a:sym typeface="Century Gothic"/>
              </a:rPr>
              <a:t>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descr="A picture containing clock&#10;&#10;Description automatically generated" id="758" name="Google Shape;758;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9" name="Google Shape;759;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0" name="Google Shape;760;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1" name="Google Shape;761;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2" name="Google Shape;762;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63" name="Google Shape;763;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57"/>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111 in your Student Interactive.</a:t>
            </a:r>
            <a:endParaRPr b="0" i="0" sz="3200" u="none" cap="none" strike="noStrike">
              <a:solidFill>
                <a:srgbClr val="000000"/>
              </a:solidFill>
              <a:latin typeface="Arial"/>
              <a:ea typeface="Arial"/>
              <a:cs typeface="Arial"/>
              <a:sym typeface="Arial"/>
            </a:endParaRPr>
          </a:p>
        </p:txBody>
      </p:sp>
      <p:pic>
        <p:nvPicPr>
          <p:cNvPr id="765" name="Google Shape;765;p57"/>
          <p:cNvPicPr preferRelativeResize="0"/>
          <p:nvPr/>
        </p:nvPicPr>
        <p:blipFill rotWithShape="1">
          <a:blip r:embed="rId6">
            <a:alphaModFix/>
          </a:blip>
          <a:srcRect b="0" l="0" r="0" t="0"/>
          <a:stretch/>
        </p:blipFill>
        <p:spPr>
          <a:xfrm>
            <a:off x="1759971" y="1360445"/>
            <a:ext cx="5887152" cy="48685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2" name="Google Shape;772;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3" name="Google Shape;773;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4" name="Google Shape;774;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 Details</a:t>
            </a:r>
            <a:endParaRPr b="0" i="0" sz="4000" u="none" cap="none" strike="noStrike">
              <a:solidFill>
                <a:srgbClr val="000000"/>
              </a:solidFill>
              <a:latin typeface="Century Gothic"/>
              <a:ea typeface="Century Gothic"/>
              <a:cs typeface="Century Gothic"/>
              <a:sym typeface="Century Gothic"/>
            </a:endParaRPr>
          </a:p>
        </p:txBody>
      </p:sp>
      <p:sp>
        <p:nvSpPr>
          <p:cNvPr id="776" name="Google Shape;776;p2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23"/>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115 in your Student Interactive.</a:t>
            </a:r>
            <a:endParaRPr b="0" i="0" sz="3200" u="none" cap="none" strike="noStrike">
              <a:solidFill>
                <a:srgbClr val="000000"/>
              </a:solidFill>
              <a:latin typeface="Arial"/>
              <a:ea typeface="Arial"/>
              <a:cs typeface="Arial"/>
              <a:sym typeface="Arial"/>
            </a:endParaRPr>
          </a:p>
        </p:txBody>
      </p:sp>
      <p:pic>
        <p:nvPicPr>
          <p:cNvPr id="778" name="Google Shape;778;p23"/>
          <p:cNvPicPr preferRelativeResize="0"/>
          <p:nvPr/>
        </p:nvPicPr>
        <p:blipFill rotWithShape="1">
          <a:blip r:embed="rId6">
            <a:alphaModFix/>
          </a:blip>
          <a:srcRect b="0" l="0" r="0" t="0"/>
          <a:stretch/>
        </p:blipFill>
        <p:spPr>
          <a:xfrm>
            <a:off x="2020228" y="1447951"/>
            <a:ext cx="5961401" cy="49164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clock&#10;&#10;Description automatically generated" id="784" name="Google Shape;784;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5" name="Google Shape;785;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6" name="Google Shape;786;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7" name="Google Shape;787;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8" name="Google Shape;788;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sp>
        <p:nvSpPr>
          <p:cNvPr id="789" name="Google Shape;789;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119</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91" name="Google Shape;791;p61"/>
          <p:cNvPicPr preferRelativeResize="0"/>
          <p:nvPr/>
        </p:nvPicPr>
        <p:blipFill rotWithShape="1">
          <a:blip r:embed="rId6">
            <a:alphaModFix/>
          </a:blip>
          <a:srcRect b="0" l="0" r="0" t="0"/>
          <a:stretch/>
        </p:blipFill>
        <p:spPr>
          <a:xfrm>
            <a:off x="819040" y="1223973"/>
            <a:ext cx="6070610" cy="49802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62"/>
          <p:cNvSpPr/>
          <p:nvPr/>
        </p:nvSpPr>
        <p:spPr>
          <a:xfrm>
            <a:off x="1915007" y="1324158"/>
            <a:ext cx="7716900" cy="4400700"/>
          </a:xfrm>
          <a:prstGeom prst="roundRect">
            <a:avLst>
              <a:gd fmla="val 16667" name="adj"/>
            </a:avLst>
          </a:prstGeom>
          <a:solidFill>
            <a:srgbClr val="F4FB9F"/>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3" name="Google Shape;803;p62"/>
          <p:cNvSpPr txBox="1"/>
          <p:nvPr/>
        </p:nvSpPr>
        <p:spPr>
          <a:xfrm>
            <a:off x="4014895" y="1619506"/>
            <a:ext cx="3517124"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Ending Event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descr="A picture containing clock&#10;&#10;Description automatically generated" id="809" name="Google Shape;809;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0" name="Google Shape;810;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1" name="Google Shape;811;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2" name="Google Shape;812;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3" name="Google Shape;813;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14" name="Google Shape;814;p63"/>
          <p:cNvSpPr txBox="1"/>
          <p:nvPr/>
        </p:nvSpPr>
        <p:spPr>
          <a:xfrm>
            <a:off x="995894" y="1778869"/>
            <a:ext cx="9390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the ending of your narrative.</a:t>
            </a:r>
            <a:r>
              <a:rPr lang="en-US" sz="3200">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The ending should </a:t>
            </a:r>
            <a:r>
              <a:rPr b="1" i="0" lang="en-US" sz="3200" u="none" cap="none" strike="noStrike">
                <a:solidFill>
                  <a:schemeClr val="dk1"/>
                </a:solidFill>
                <a:latin typeface="Century Gothic"/>
                <a:ea typeface="Century Gothic"/>
                <a:cs typeface="Century Gothic"/>
                <a:sym typeface="Century Gothic"/>
              </a:rPr>
              <a:t>tell</a:t>
            </a:r>
            <a:r>
              <a:rPr b="0" i="0" lang="en-US" sz="3200" u="none" cap="none" strike="noStrike">
                <a:solidFill>
                  <a:schemeClr val="dk1"/>
                </a:solidFill>
                <a:latin typeface="Century Gothic"/>
                <a:ea typeface="Century Gothic"/>
                <a:cs typeface="Century Gothic"/>
                <a:sym typeface="Century Gothic"/>
              </a:rPr>
              <a:t> how the problem is solved.</a:t>
            </a:r>
            <a:endParaRPr b="0" i="0" sz="3200" u="none" cap="none" strike="noStrike">
              <a:solidFill>
                <a:schemeClr val="dk1"/>
              </a:solidFill>
              <a:latin typeface="Century Gothic"/>
              <a:ea typeface="Century Gothic"/>
              <a:cs typeface="Century Gothic"/>
              <a:sym typeface="Century Gothic"/>
            </a:endParaRPr>
          </a:p>
        </p:txBody>
      </p:sp>
      <p:sp>
        <p:nvSpPr>
          <p:cNvPr id="815" name="Google Shape;815;p63"/>
          <p:cNvSpPr txBox="1"/>
          <p:nvPr/>
        </p:nvSpPr>
        <p:spPr>
          <a:xfrm>
            <a:off x="1013193" y="4109287"/>
            <a:ext cx="7127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ending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16" name="Google Shape;816;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descr="A picture containing clock&#10;&#10;Description automatically generated" id="822" name="Google Shape;822;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3" name="Google Shape;823;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4" name="Google Shape;824;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5" name="Google Shape;825;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6" name="Google Shape;826;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83"/>
          <p:cNvSpPr txBox="1"/>
          <p:nvPr/>
        </p:nvSpPr>
        <p:spPr>
          <a:xfrm>
            <a:off x="1897733" y="2494769"/>
            <a:ext cx="326085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but</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83"/>
          <p:cNvSpPr txBox="1"/>
          <p:nvPr/>
        </p:nvSpPr>
        <p:spPr>
          <a:xfrm>
            <a:off x="6509511" y="253332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fun</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83"/>
          <p:cNvSpPr txBox="1"/>
          <p:nvPr/>
        </p:nvSpPr>
        <p:spPr>
          <a:xfrm>
            <a:off x="1854519" y="4050264"/>
            <a:ext cx="330407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rug</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83"/>
          <p:cNvSpPr txBox="1"/>
          <p:nvPr/>
        </p:nvSpPr>
        <p:spPr>
          <a:xfrm>
            <a:off x="6509511" y="40502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cup</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 picture containing clock&#10;&#10;Description automatically generated" id="139" name="Google Shape;139;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0" name="Google Shape;140;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1" name="Google Shape;141;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2" name="Google Shape;142;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sp>
        <p:nvSpPr>
          <p:cNvPr id="144" name="Google Shape;144;p75"/>
          <p:cNvSpPr txBox="1"/>
          <p:nvPr/>
        </p:nvSpPr>
        <p:spPr>
          <a:xfrm>
            <a:off x="7095693" y="2765335"/>
            <a:ext cx="41979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93 in your Student Interactive.</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45" name="Google Shape;145;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6" name="Google Shape;146;p75"/>
          <p:cNvPicPr preferRelativeResize="0"/>
          <p:nvPr/>
        </p:nvPicPr>
        <p:blipFill rotWithShape="1">
          <a:blip r:embed="rId6">
            <a:alphaModFix/>
          </a:blip>
          <a:srcRect b="0" l="0" r="0" t="0"/>
          <a:stretch/>
        </p:blipFill>
        <p:spPr>
          <a:xfrm>
            <a:off x="950658" y="1267730"/>
            <a:ext cx="5809182" cy="4842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icture containing clock&#10;&#10;Description automatically generated" id="836" name="Google Shape;836;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7" name="Google Shape;837;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8" name="Google Shape;838;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9" name="Google Shape;839;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0" name="Google Shape;840;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65"/>
          <p:cNvSpPr txBox="1"/>
          <p:nvPr/>
        </p:nvSpPr>
        <p:spPr>
          <a:xfrm>
            <a:off x="7250575" y="2397750"/>
            <a:ext cx="4647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2" name="Google Shape;842;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pic>
        <p:nvPicPr>
          <p:cNvPr id="843" name="Google Shape;843;p65"/>
          <p:cNvPicPr preferRelativeResize="0"/>
          <p:nvPr/>
        </p:nvPicPr>
        <p:blipFill rotWithShape="1">
          <a:blip r:embed="rId6">
            <a:alphaModFix/>
          </a:blip>
          <a:srcRect b="0" l="0" r="0" t="0"/>
          <a:stretch/>
        </p:blipFill>
        <p:spPr>
          <a:xfrm>
            <a:off x="1000606" y="1240823"/>
            <a:ext cx="5721795" cy="47340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drawing, lamp&#10;&#10;Description automatically generated" id="848" name="Google Shape;848;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49" name="Google Shape;849;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50" name="Google Shape;850;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2" name="Google Shape;852;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3" name="Google Shape;853;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descr="A picture containing clock&#10;&#10;Description automatically generated" id="859" name="Google Shape;859;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0" name="Google Shape;860;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1" name="Google Shape;861;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2" name="Google Shape;862;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3" name="Google Shape;863;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4" name="Google Shape;864;p67"/>
          <p:cNvSpPr txBox="1"/>
          <p:nvPr/>
        </p:nvSpPr>
        <p:spPr>
          <a:xfrm>
            <a:off x="928400" y="1636724"/>
            <a:ext cx="40269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pencil</a:t>
            </a:r>
            <a:endParaRPr b="0" i="0" sz="4400" u="none" cap="none" strike="noStrike">
              <a:solidFill>
                <a:srgbClr val="000000"/>
              </a:solidFill>
              <a:latin typeface="Century Gothic"/>
              <a:ea typeface="Century Gothic"/>
              <a:cs typeface="Century Gothic"/>
              <a:sym typeface="Century Gothic"/>
            </a:endParaRPr>
          </a:p>
        </p:txBody>
      </p:sp>
      <p:sp>
        <p:nvSpPr>
          <p:cNvPr id="865" name="Google Shape;865;p67"/>
          <p:cNvSpPr txBox="1"/>
          <p:nvPr/>
        </p:nvSpPr>
        <p:spPr>
          <a:xfrm>
            <a:off x="928400" y="2671492"/>
            <a:ext cx="40269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reading</a:t>
            </a:r>
            <a:endParaRPr b="0" i="0" sz="4400" u="none" cap="none" strike="noStrike">
              <a:solidFill>
                <a:srgbClr val="000000"/>
              </a:solidFill>
              <a:latin typeface="Century Gothic"/>
              <a:ea typeface="Century Gothic"/>
              <a:cs typeface="Century Gothic"/>
              <a:sym typeface="Century Gothic"/>
            </a:endParaRPr>
          </a:p>
        </p:txBody>
      </p:sp>
      <p:sp>
        <p:nvSpPr>
          <p:cNvPr id="866" name="Google Shape;866;p67"/>
          <p:cNvSpPr txBox="1"/>
          <p:nvPr/>
        </p:nvSpPr>
        <p:spPr>
          <a:xfrm>
            <a:off x="928403" y="3713568"/>
            <a:ext cx="40269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backpack</a:t>
            </a:r>
            <a:endParaRPr b="0" i="0" sz="4400" u="none" cap="none" strike="noStrike">
              <a:solidFill>
                <a:srgbClr val="000000"/>
              </a:solidFill>
              <a:latin typeface="Century Gothic"/>
              <a:ea typeface="Century Gothic"/>
              <a:cs typeface="Century Gothic"/>
              <a:sym typeface="Century Gothic"/>
            </a:endParaRPr>
          </a:p>
        </p:txBody>
      </p:sp>
      <p:sp>
        <p:nvSpPr>
          <p:cNvPr id="867" name="Google Shape;867;p67"/>
          <p:cNvSpPr txBox="1"/>
          <p:nvPr/>
        </p:nvSpPr>
        <p:spPr>
          <a:xfrm>
            <a:off x="2531164" y="5116234"/>
            <a:ext cx="690613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a:t>
            </a:r>
            <a:r>
              <a:rPr b="0" i="0" lang="en-US" sz="3200" u="none" cap="none" strike="noStrike">
                <a:solidFill>
                  <a:srgbClr val="000000"/>
                </a:solidFill>
                <a:latin typeface="Century Gothic"/>
                <a:ea typeface="Century Gothic"/>
                <a:cs typeface="Century Gothic"/>
                <a:sym typeface="Century Gothic"/>
              </a:rPr>
              <a:t> many syllables are in each word</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68" name="Google Shape;868;p67"/>
          <p:cNvSpPr txBox="1"/>
          <p:nvPr/>
        </p:nvSpPr>
        <p:spPr>
          <a:xfrm>
            <a:off x="5855282" y="1615613"/>
            <a:ext cx="40269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ruler</a:t>
            </a:r>
            <a:endParaRPr b="0" i="0" sz="4400" u="none" cap="none" strike="noStrike">
              <a:solidFill>
                <a:srgbClr val="000000"/>
              </a:solidFill>
              <a:latin typeface="Century Gothic"/>
              <a:ea typeface="Century Gothic"/>
              <a:cs typeface="Century Gothic"/>
              <a:sym typeface="Century Gothic"/>
            </a:endParaRPr>
          </a:p>
        </p:txBody>
      </p:sp>
      <p:sp>
        <p:nvSpPr>
          <p:cNvPr id="869" name="Google Shape;869;p67"/>
          <p:cNvSpPr txBox="1"/>
          <p:nvPr/>
        </p:nvSpPr>
        <p:spPr>
          <a:xfrm>
            <a:off x="5855282" y="2659415"/>
            <a:ext cx="40269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marker</a:t>
            </a:r>
            <a:endParaRPr b="0" i="0" sz="4400" u="none" cap="none" strike="noStrike">
              <a:solidFill>
                <a:srgbClr val="000000"/>
              </a:solidFill>
              <a:latin typeface="Century Gothic"/>
              <a:ea typeface="Century Gothic"/>
              <a:cs typeface="Century Gothic"/>
              <a:sym typeface="Century Gothic"/>
            </a:endParaRPr>
          </a:p>
        </p:txBody>
      </p:sp>
      <p:sp>
        <p:nvSpPr>
          <p:cNvPr id="870" name="Google Shape;870;p67"/>
          <p:cNvSpPr txBox="1"/>
          <p:nvPr/>
        </p:nvSpPr>
        <p:spPr>
          <a:xfrm>
            <a:off x="5855282" y="3745537"/>
            <a:ext cx="40269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recess</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descr="A picture containing clock&#10;&#10;Description automatically generated" id="876" name="Google Shape;876;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77" name="Google Shape;877;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8" name="Google Shape;878;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0" name="Google Shape;880;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1" name="Google Shape;881;p68"/>
          <p:cNvSpPr txBox="1"/>
          <p:nvPr/>
        </p:nvSpPr>
        <p:spPr>
          <a:xfrm>
            <a:off x="761389" y="2184934"/>
            <a:ext cx="1831261" cy="21236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e_e</a:t>
            </a:r>
            <a:endParaRPr b="0" i="0" sz="6600" u="none" cap="none" strike="noStrike">
              <a:solidFill>
                <a:schemeClr val="dk1"/>
              </a:solidFill>
              <a:latin typeface="Century Gothic"/>
              <a:ea typeface="Century Gothic"/>
              <a:cs typeface="Century Gothic"/>
              <a:sym typeface="Century Gothic"/>
            </a:endParaRPr>
          </a:p>
        </p:txBody>
      </p:sp>
      <p:sp>
        <p:nvSpPr>
          <p:cNvPr id="882" name="Google Shape;882;p68"/>
          <p:cNvSpPr txBox="1"/>
          <p:nvPr/>
        </p:nvSpPr>
        <p:spPr>
          <a:xfrm>
            <a:off x="3845274" y="1941896"/>
            <a:ext cx="239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Eve</a:t>
            </a:r>
            <a:endParaRPr b="0" i="0" sz="4400" u="none" cap="none" strike="noStrike">
              <a:solidFill>
                <a:srgbClr val="000000"/>
              </a:solidFill>
              <a:latin typeface="Century Gothic"/>
              <a:ea typeface="Century Gothic"/>
              <a:cs typeface="Century Gothic"/>
              <a:sym typeface="Century Gothic"/>
            </a:endParaRPr>
          </a:p>
        </p:txBody>
      </p:sp>
      <p:sp>
        <p:nvSpPr>
          <p:cNvPr id="883" name="Google Shape;883;p68"/>
          <p:cNvSpPr txBox="1"/>
          <p:nvPr/>
        </p:nvSpPr>
        <p:spPr>
          <a:xfrm>
            <a:off x="7231785" y="1941895"/>
            <a:ext cx="239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Steve</a:t>
            </a:r>
            <a:endParaRPr b="0" i="0" sz="4400" u="none" cap="none" strike="noStrike">
              <a:solidFill>
                <a:srgbClr val="000000"/>
              </a:solidFill>
              <a:latin typeface="Century Gothic"/>
              <a:ea typeface="Century Gothic"/>
              <a:cs typeface="Century Gothic"/>
              <a:sym typeface="Century Gothic"/>
            </a:endParaRPr>
          </a:p>
        </p:txBody>
      </p:sp>
      <p:sp>
        <p:nvSpPr>
          <p:cNvPr id="884" name="Google Shape;884;p68"/>
          <p:cNvSpPr txBox="1"/>
          <p:nvPr/>
        </p:nvSpPr>
        <p:spPr>
          <a:xfrm>
            <a:off x="3864544" y="3154043"/>
            <a:ext cx="239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set</a:t>
            </a:r>
            <a:endParaRPr b="0" i="0" sz="4400" u="none" cap="none" strike="noStrike">
              <a:solidFill>
                <a:srgbClr val="000000"/>
              </a:solidFill>
              <a:latin typeface="Century Gothic"/>
              <a:ea typeface="Century Gothic"/>
              <a:cs typeface="Century Gothic"/>
              <a:sym typeface="Century Gothic"/>
            </a:endParaRPr>
          </a:p>
        </p:txBody>
      </p:sp>
      <p:sp>
        <p:nvSpPr>
          <p:cNvPr id="885" name="Google Shape;885;p68"/>
          <p:cNvSpPr txBox="1"/>
          <p:nvPr/>
        </p:nvSpPr>
        <p:spPr>
          <a:xfrm>
            <a:off x="7259149" y="3211053"/>
            <a:ext cx="239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Ben</a:t>
            </a:r>
            <a:endParaRPr b="0" i="0" sz="4400" u="none" cap="none" strike="noStrike">
              <a:solidFill>
                <a:srgbClr val="000000"/>
              </a:solidFill>
              <a:latin typeface="Century Gothic"/>
              <a:ea typeface="Century Gothic"/>
              <a:cs typeface="Century Gothic"/>
              <a:sym typeface="Century Gothic"/>
            </a:endParaRPr>
          </a:p>
        </p:txBody>
      </p:sp>
      <p:sp>
        <p:nvSpPr>
          <p:cNvPr id="886" name="Google Shape;886;p68"/>
          <p:cNvSpPr txBox="1"/>
          <p:nvPr/>
        </p:nvSpPr>
        <p:spPr>
          <a:xfrm>
            <a:off x="3845274" y="4337717"/>
            <a:ext cx="239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Pete</a:t>
            </a:r>
            <a:endParaRPr b="0" i="0" sz="4400" u="none" cap="none" strike="noStrike">
              <a:solidFill>
                <a:srgbClr val="000000"/>
              </a:solidFill>
              <a:latin typeface="Century Gothic"/>
              <a:ea typeface="Century Gothic"/>
              <a:cs typeface="Century Gothic"/>
              <a:sym typeface="Century Gothic"/>
            </a:endParaRPr>
          </a:p>
        </p:txBody>
      </p:sp>
      <p:sp>
        <p:nvSpPr>
          <p:cNvPr id="887" name="Google Shape;887;p68"/>
          <p:cNvSpPr txBox="1"/>
          <p:nvPr/>
        </p:nvSpPr>
        <p:spPr>
          <a:xfrm>
            <a:off x="7259149" y="4337716"/>
            <a:ext cx="239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red</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descr="A picture containing clock&#10;&#10;Description automatically generated" id="893" name="Google Shape;893;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94" name="Google Shape;894;p8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95" name="Google Shape;895;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6" name="Google Shape;896;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97" name="Google Shape;897;p8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98" name="Google Shape;898;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 103</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p88"/>
          <p:cNvSpPr txBox="1"/>
          <p:nvPr/>
        </p:nvSpPr>
        <p:spPr>
          <a:xfrm>
            <a:off x="9194676" y="2185463"/>
            <a:ext cx="29973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102, 103 in your Student Interactive and </a:t>
            </a: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activity.</a:t>
            </a:r>
            <a:endParaRPr b="0" i="0" sz="2800" u="none" cap="none" strike="noStrike">
              <a:solidFill>
                <a:schemeClr val="dk1"/>
              </a:solidFill>
              <a:latin typeface="Century Gothic"/>
              <a:ea typeface="Century Gothic"/>
              <a:cs typeface="Century Gothic"/>
              <a:sym typeface="Century Gothic"/>
            </a:endParaRPr>
          </a:p>
        </p:txBody>
      </p:sp>
      <p:pic>
        <p:nvPicPr>
          <p:cNvPr id="900" name="Google Shape;900;p88"/>
          <p:cNvPicPr preferRelativeResize="0"/>
          <p:nvPr/>
        </p:nvPicPr>
        <p:blipFill rotWithShape="1">
          <a:blip r:embed="rId6">
            <a:alphaModFix/>
          </a:blip>
          <a:srcRect b="0" l="0" r="0" t="0"/>
          <a:stretch/>
        </p:blipFill>
        <p:spPr>
          <a:xfrm>
            <a:off x="4912817" y="1835166"/>
            <a:ext cx="4029683" cy="33554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1" name="Google Shape;901;p88"/>
          <p:cNvPicPr preferRelativeResize="0"/>
          <p:nvPr/>
        </p:nvPicPr>
        <p:blipFill rotWithShape="1">
          <a:blip r:embed="rId7">
            <a:alphaModFix/>
          </a:blip>
          <a:srcRect b="0" l="465" r="465" t="0"/>
          <a:stretch/>
        </p:blipFill>
        <p:spPr>
          <a:xfrm>
            <a:off x="547800" y="1846791"/>
            <a:ext cx="4029684" cy="33554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descr="A picture containing clock&#10;&#10;Description automatically generated" id="907" name="Google Shape;907;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8" name="Google Shape;908;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9" name="Google Shape;909;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0" name="Google Shape;910;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1" name="Google Shape;911;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12" name="Google Shape;912;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brown</a:t>
            </a:r>
            <a:endParaRPr b="0" i="0" sz="1400" u="none" cap="none" strike="noStrike">
              <a:solidFill>
                <a:srgbClr val="000000"/>
              </a:solidFill>
              <a:latin typeface="Century Gothic"/>
              <a:ea typeface="Century Gothic"/>
              <a:cs typeface="Century Gothic"/>
              <a:sym typeface="Century Gothic"/>
            </a:endParaRPr>
          </a:p>
        </p:txBody>
      </p:sp>
      <p:sp>
        <p:nvSpPr>
          <p:cNvPr id="913" name="Google Shape;913;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black</a:t>
            </a:r>
            <a:endParaRPr b="0" i="0" sz="1400" u="none" cap="none" strike="noStrike">
              <a:solidFill>
                <a:srgbClr val="000000"/>
              </a:solidFill>
              <a:latin typeface="Century Gothic"/>
              <a:ea typeface="Century Gothic"/>
              <a:cs typeface="Century Gothic"/>
              <a:sym typeface="Century Gothic"/>
            </a:endParaRPr>
          </a:p>
        </p:txBody>
      </p:sp>
      <p:sp>
        <p:nvSpPr>
          <p:cNvPr id="914" name="Google Shape;914;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white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descr="A picture containing clock&#10;&#10;Description automatically generated" id="920" name="Google Shape;920;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1" name="Google Shape;921;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2" name="Google Shape;922;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3" name="Google Shape;923;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4" name="Google Shape;924;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25" name="Google Shape;92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
        <p:nvSpPr>
          <p:cNvPr id="926" name="Google Shape;926;p70"/>
          <p:cNvSpPr txBox="1"/>
          <p:nvPr/>
        </p:nvSpPr>
        <p:spPr>
          <a:xfrm>
            <a:off x="7312588" y="2053302"/>
            <a:ext cx="346194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120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927" name="Google Shape;927;p70"/>
          <p:cNvPicPr preferRelativeResize="0"/>
          <p:nvPr/>
        </p:nvPicPr>
        <p:blipFill rotWithShape="1">
          <a:blip r:embed="rId6">
            <a:alphaModFix/>
          </a:blip>
          <a:srcRect b="0" l="0" r="0" t="0"/>
          <a:stretch/>
        </p:blipFill>
        <p:spPr>
          <a:xfrm>
            <a:off x="915120" y="1368319"/>
            <a:ext cx="5841795" cy="48358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descr="A picture containing clock&#10;&#10;Description automatically generated" id="933" name="Google Shape;933;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4" name="Google Shape;934;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5" name="Google Shape;935;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6" name="Google Shape;936;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7" name="Google Shape;937;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pic>
        <p:nvPicPr>
          <p:cNvPr id="939" name="Google Shape;939;p91"/>
          <p:cNvPicPr preferRelativeResize="0"/>
          <p:nvPr/>
        </p:nvPicPr>
        <p:blipFill rotWithShape="1">
          <a:blip r:embed="rId6">
            <a:alphaModFix/>
          </a:blip>
          <a:srcRect b="0" l="0" r="0" t="0"/>
          <a:stretch/>
        </p:blipFill>
        <p:spPr>
          <a:xfrm>
            <a:off x="7114136" y="1536635"/>
            <a:ext cx="2571882" cy="723937"/>
          </a:xfrm>
          <a:prstGeom prst="rect">
            <a:avLst/>
          </a:prstGeom>
          <a:noFill/>
          <a:ln>
            <a:noFill/>
          </a:ln>
        </p:spPr>
      </p:pic>
      <p:sp>
        <p:nvSpPr>
          <p:cNvPr id="940" name="Google Shape;940;p91"/>
          <p:cNvSpPr txBox="1"/>
          <p:nvPr/>
        </p:nvSpPr>
        <p:spPr>
          <a:xfrm>
            <a:off x="7114120" y="2260572"/>
            <a:ext cx="4220989"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 </a:t>
            </a:r>
            <a:r>
              <a:rPr b="0" i="0" lang="en-US" sz="3200" u="none" cap="none" strike="noStrike">
                <a:solidFill>
                  <a:srgbClr val="000000"/>
                </a:solidFill>
                <a:latin typeface="Century Gothic"/>
                <a:ea typeface="Century Gothic"/>
                <a:cs typeface="Century Gothic"/>
                <a:sym typeface="Century Gothic"/>
              </a:rPr>
              <a:t>has communication changed over time</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Discuss </a:t>
            </a:r>
            <a:r>
              <a:rPr b="0" i="0" lang="en-US" sz="3200" u="none" cap="none" strike="noStrike">
                <a:solidFill>
                  <a:srgbClr val="000000"/>
                </a:solidFill>
                <a:latin typeface="Century Gothic"/>
                <a:ea typeface="Century Gothic"/>
                <a:cs typeface="Century Gothic"/>
                <a:sym typeface="Century Gothic"/>
              </a:rPr>
              <a:t>your answer with your group</a:t>
            </a:r>
            <a:r>
              <a:rPr b="1" i="0" lang="en-US" sz="32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pic>
        <p:nvPicPr>
          <p:cNvPr id="941" name="Google Shape;941;p91"/>
          <p:cNvPicPr preferRelativeResize="0"/>
          <p:nvPr/>
        </p:nvPicPr>
        <p:blipFill rotWithShape="1">
          <a:blip r:embed="rId7">
            <a:alphaModFix/>
          </a:blip>
          <a:srcRect b="0" l="0" r="0" t="0"/>
          <a:stretch/>
        </p:blipFill>
        <p:spPr>
          <a:xfrm>
            <a:off x="819040" y="1536635"/>
            <a:ext cx="5417700" cy="44917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descr="A picture containing clock&#10;&#10;Description automatically generated" id="947" name="Google Shape;947;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8" name="Google Shape;948;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9" name="Google Shape;949;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0" name="Google Shape;950;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1" name="Google Shape;951;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52" name="Google Shape;952;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sp>
        <p:nvSpPr>
          <p:cNvPr id="953" name="Google Shape;953;p72"/>
          <p:cNvSpPr txBox="1"/>
          <p:nvPr/>
        </p:nvSpPr>
        <p:spPr>
          <a:xfrm>
            <a:off x="7848600" y="231008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4" name="Google Shape;954;p72"/>
          <p:cNvPicPr preferRelativeResize="0"/>
          <p:nvPr/>
        </p:nvPicPr>
        <p:blipFill rotWithShape="1">
          <a:blip r:embed="rId6">
            <a:alphaModFix/>
          </a:blip>
          <a:srcRect b="0" l="0" r="0" t="0"/>
          <a:stretch/>
        </p:blipFill>
        <p:spPr>
          <a:xfrm>
            <a:off x="1694873" y="1435764"/>
            <a:ext cx="5709646" cy="4699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descr="A picture containing clock&#10;&#10;Description automatically generated" id="960" name="Google Shape;960;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1" name="Google Shape;961;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2" name="Google Shape;962;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3" name="Google Shape;963;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4" name="Google Shape;964;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65" name="Google Shape;965;p92"/>
          <p:cNvSpPr txBox="1"/>
          <p:nvPr/>
        </p:nvSpPr>
        <p:spPr>
          <a:xfrm>
            <a:off x="721375" y="1491850"/>
            <a:ext cx="10151400" cy="34170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ball went over the </a:t>
            </a:r>
            <a:r>
              <a:rPr b="1" i="0" lang="en-US" sz="3600" u="none" cap="none" strike="noStrike">
                <a:solidFill>
                  <a:srgbClr val="000000"/>
                </a:solidFill>
                <a:latin typeface="Century Gothic"/>
                <a:ea typeface="Century Gothic"/>
                <a:cs typeface="Century Gothic"/>
                <a:sym typeface="Century Gothic"/>
              </a:rPr>
              <a:t>net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table is </a:t>
            </a:r>
            <a:r>
              <a:rPr b="1" i="0" lang="en-US" sz="3600" u="none" cap="none" strike="noStrike">
                <a:solidFill>
                  <a:srgbClr val="000000"/>
                </a:solidFill>
                <a:latin typeface="Century Gothic"/>
                <a:ea typeface="Century Gothic"/>
                <a:cs typeface="Century Gothic"/>
                <a:sym typeface="Century Gothic"/>
              </a:rPr>
              <a:t>brown</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a:t>
            </a:r>
            <a:r>
              <a:rPr b="1" i="0" lang="en-US" sz="3600" u="none" cap="none" strike="noStrike">
                <a:solidFill>
                  <a:srgbClr val="000000"/>
                </a:solidFill>
                <a:latin typeface="Century Gothic"/>
                <a:ea typeface="Century Gothic"/>
                <a:cs typeface="Century Gothic"/>
                <a:sym typeface="Century Gothic"/>
              </a:rPr>
              <a:t>red</a:t>
            </a:r>
            <a:r>
              <a:rPr b="0" i="0" lang="en-US" sz="3600" u="none" cap="none" strike="noStrike">
                <a:solidFill>
                  <a:srgbClr val="000000"/>
                </a:solidFill>
                <a:latin typeface="Century Gothic"/>
                <a:ea typeface="Century Gothic"/>
                <a:cs typeface="Century Gothic"/>
                <a:sym typeface="Century Gothic"/>
              </a:rPr>
              <a:t> light means to stop.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have a </a:t>
            </a:r>
            <a:r>
              <a:rPr b="1" i="0" lang="en-US" sz="3600" u="none" cap="none" strike="noStrike">
                <a:solidFill>
                  <a:srgbClr val="000000"/>
                </a:solidFill>
                <a:latin typeface="Century Gothic"/>
                <a:ea typeface="Century Gothic"/>
                <a:cs typeface="Century Gothic"/>
                <a:sym typeface="Century Gothic"/>
              </a:rPr>
              <a:t>black</a:t>
            </a:r>
            <a:r>
              <a:rPr b="0" i="0" lang="en-US" sz="3600" u="none" cap="none" strike="noStrike">
                <a:solidFill>
                  <a:srgbClr val="000000"/>
                </a:solidFill>
                <a:latin typeface="Century Gothic"/>
                <a:ea typeface="Century Gothic"/>
                <a:cs typeface="Century Gothic"/>
                <a:sym typeface="Century Gothic"/>
              </a:rPr>
              <a:t> car.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Mom </a:t>
            </a:r>
            <a:r>
              <a:rPr b="1" i="0" lang="en-US" sz="3600" u="none" cap="none" strike="noStrike">
                <a:solidFill>
                  <a:srgbClr val="000000"/>
                </a:solidFill>
                <a:latin typeface="Century Gothic"/>
                <a:ea typeface="Century Gothic"/>
                <a:cs typeface="Century Gothic"/>
                <a:sym typeface="Century Gothic"/>
              </a:rPr>
              <a:t>met</a:t>
            </a:r>
            <a:r>
              <a:rPr b="0" i="0" lang="en-US" sz="3600" u="none" cap="none" strike="noStrike">
                <a:solidFill>
                  <a:srgbClr val="000000"/>
                </a:solidFill>
                <a:latin typeface="Century Gothic"/>
                <a:ea typeface="Century Gothic"/>
                <a:cs typeface="Century Gothic"/>
                <a:sym typeface="Century Gothic"/>
              </a:rPr>
              <a:t> her favorite author.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a:t>
            </a:r>
            <a:r>
              <a:rPr b="1" i="0" lang="en-US" sz="3600" u="none" cap="none" strike="noStrike">
                <a:solidFill>
                  <a:srgbClr val="000000"/>
                </a:solidFill>
                <a:latin typeface="Century Gothic"/>
                <a:ea typeface="Century Gothic"/>
                <a:cs typeface="Century Gothic"/>
                <a:sym typeface="Century Gothic"/>
              </a:rPr>
              <a:t>pen</a:t>
            </a:r>
            <a:r>
              <a:rPr b="0" i="0" lang="en-US" sz="3600" u="none" cap="none" strike="noStrike">
                <a:solidFill>
                  <a:srgbClr val="000000"/>
                </a:solidFill>
                <a:latin typeface="Century Gothic"/>
                <a:ea typeface="Century Gothic"/>
                <a:cs typeface="Century Gothic"/>
                <a:sym typeface="Century Gothic"/>
              </a:rPr>
              <a:t> is out of ink.</a:t>
            </a:r>
            <a:endParaRPr b="0" i="0" sz="3600" u="none" cap="none" strike="noStrike">
              <a:solidFill>
                <a:schemeClr val="dk1"/>
              </a:solidFill>
              <a:latin typeface="Century Gothic"/>
              <a:ea typeface="Century Gothic"/>
              <a:cs typeface="Century Gothic"/>
              <a:sym typeface="Century Gothic"/>
            </a:endParaRPr>
          </a:p>
        </p:txBody>
      </p:sp>
      <p:sp>
        <p:nvSpPr>
          <p:cNvPr id="966" name="Google Shape;966;p92"/>
          <p:cNvSpPr/>
          <p:nvPr/>
        </p:nvSpPr>
        <p:spPr>
          <a:xfrm>
            <a:off x="7392554" y="1720235"/>
            <a:ext cx="801532"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7" name="Google Shape;967;p92"/>
          <p:cNvSpPr/>
          <p:nvPr/>
        </p:nvSpPr>
        <p:spPr>
          <a:xfrm>
            <a:off x="5542612" y="2258552"/>
            <a:ext cx="1618296" cy="48511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8" name="Google Shape;968;p92"/>
          <p:cNvSpPr/>
          <p:nvPr/>
        </p:nvSpPr>
        <p:spPr>
          <a:xfrm>
            <a:off x="7516521" y="2849780"/>
            <a:ext cx="753974" cy="4915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9" name="Google Shape;969;p92"/>
          <p:cNvSpPr/>
          <p:nvPr/>
        </p:nvSpPr>
        <p:spPr>
          <a:xfrm>
            <a:off x="6476626" y="3404872"/>
            <a:ext cx="1316694" cy="47072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0" name="Google Shape;970;p92"/>
          <p:cNvSpPr/>
          <p:nvPr/>
        </p:nvSpPr>
        <p:spPr>
          <a:xfrm>
            <a:off x="7893508" y="3875600"/>
            <a:ext cx="896369" cy="51046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1" name="Google Shape;971;p92"/>
          <p:cNvSpPr/>
          <p:nvPr/>
        </p:nvSpPr>
        <p:spPr>
          <a:xfrm>
            <a:off x="6028441" y="4520031"/>
            <a:ext cx="896369" cy="50286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clock&#10;&#10;Description automatically generated" id="152" name="Google Shape;152;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3" name="Google Shape;153;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4" name="Google Shape;154;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5" name="Google Shape;155;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9"/>
          <p:cNvSpPr txBox="1"/>
          <p:nvPr/>
        </p:nvSpPr>
        <p:spPr>
          <a:xfrm>
            <a:off x="1339273" y="24807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black</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9"/>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white</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brown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descr="A picture containing clock&#10;&#10;Description automatically generated" id="977" name="Google Shape;977;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8" name="Google Shape;978;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9" name="Google Shape;979;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0" name="Google Shape;980;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1" name="Google Shape;981;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82" name="Google Shape;982;p74"/>
          <p:cNvSpPr txBox="1"/>
          <p:nvPr/>
        </p:nvSpPr>
        <p:spPr>
          <a:xfrm>
            <a:off x="755938" y="2448959"/>
            <a:ext cx="10680000" cy="334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000000"/>
                </a:solidFill>
                <a:latin typeface="Century Gothic"/>
                <a:ea typeface="Century Gothic"/>
                <a:cs typeface="Century Gothic"/>
                <a:sym typeface="Century Gothic"/>
              </a:rPr>
              <a:t>Which end punctuation do we need for this sentence</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Arial"/>
              <a:ea typeface="Arial"/>
              <a:cs typeface="Arial"/>
              <a:sym typeface="Arial"/>
            </a:endParaRPr>
          </a:p>
          <a:p>
            <a:pPr indent="-723900" lvl="0" marL="742950" marR="0" rtl="0" algn="l">
              <a:lnSpc>
                <a:spcPct val="100000"/>
              </a:lnSpc>
              <a:spcBef>
                <a:spcPts val="0"/>
              </a:spcBef>
              <a:spcAft>
                <a:spcPts val="0"/>
              </a:spcAft>
              <a:buClr>
                <a:srgbClr val="000000"/>
              </a:buClr>
              <a:buSzPts val="37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723900" lvl="0" marL="742950" marR="0" rtl="0" algn="l">
              <a:lnSpc>
                <a:spcPct val="100000"/>
              </a:lnSpc>
              <a:spcBef>
                <a:spcPts val="0"/>
              </a:spcBef>
              <a:spcAft>
                <a:spcPts val="0"/>
              </a:spcAft>
              <a:buClr>
                <a:srgbClr val="000000"/>
              </a:buClr>
              <a:buSzPts val="3700"/>
              <a:buFont typeface="Century Gothic"/>
              <a:buAutoNum type="alphaUcPeriod"/>
            </a:pPr>
            <a:r>
              <a:rPr b="0" i="0" lang="en-US" sz="3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723900" lvl="0" marL="742950" marR="0" rtl="0" algn="l">
              <a:lnSpc>
                <a:spcPct val="100000"/>
              </a:lnSpc>
              <a:spcBef>
                <a:spcPts val="0"/>
              </a:spcBef>
              <a:spcAft>
                <a:spcPts val="0"/>
              </a:spcAft>
              <a:buClr>
                <a:srgbClr val="000000"/>
              </a:buClr>
              <a:buSzPts val="37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sp>
        <p:nvSpPr>
          <p:cNvPr id="983" name="Google Shape;983;p74"/>
          <p:cNvSpPr txBox="1"/>
          <p:nvPr/>
        </p:nvSpPr>
        <p:spPr>
          <a:xfrm>
            <a:off x="755938" y="1320800"/>
            <a:ext cx="979352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Is that your cat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90" name="Google Shape;990;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91" name="Google Shape;991;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4: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92" name="Google Shape;992;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93" name="Google Shape;993;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94" name="Google Shape;994;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5" name="Google Shape;995;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clock&#10;&#10;Description automatically generated" id="165" name="Google Shape;165;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6" name="Google Shape;166;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7" name="Google Shape;167;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8" name="Google Shape;168;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10"/>
          <p:cNvSpPr txBox="1"/>
          <p:nvPr/>
        </p:nvSpPr>
        <p:spPr>
          <a:xfrm>
            <a:off x="8926600" y="2493275"/>
            <a:ext cx="31461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What </a:t>
            </a:r>
            <a:r>
              <a:rPr b="0" i="0" lang="en-US" sz="3200" u="none" cap="none" strike="noStrike">
                <a:solidFill>
                  <a:schemeClr val="dk1"/>
                </a:solidFill>
                <a:latin typeface="Century Gothic"/>
                <a:ea typeface="Century Gothic"/>
                <a:cs typeface="Century Gothic"/>
                <a:sym typeface="Century Gothic"/>
              </a:rPr>
              <a:t>questions do you have about phones</a:t>
            </a:r>
            <a:r>
              <a:rPr b="0" i="0" lang="en-US" sz="3200" u="none" cap="none" strike="noStrike">
                <a:solidFill>
                  <a:schemeClr val="dk1"/>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sp>
        <p:nvSpPr>
          <p:cNvPr id="171" name="Google Shape;171;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 91</a:t>
            </a:r>
            <a:endParaRPr b="0" i="0" sz="1400" u="none" cap="none" strike="noStrike">
              <a:solidFill>
                <a:srgbClr val="000000"/>
              </a:solidFill>
              <a:latin typeface="Century Gothic"/>
              <a:ea typeface="Century Gothic"/>
              <a:cs typeface="Century Gothic"/>
              <a:sym typeface="Century Gothic"/>
            </a:endParaRPr>
          </a:p>
        </p:txBody>
      </p:sp>
      <p:pic>
        <p:nvPicPr>
          <p:cNvPr id="172" name="Google Shape;172;p10"/>
          <p:cNvPicPr preferRelativeResize="0"/>
          <p:nvPr/>
        </p:nvPicPr>
        <p:blipFill rotWithShape="1">
          <a:blip r:embed="rId6">
            <a:alphaModFix/>
          </a:blip>
          <a:srcRect b="0" l="387" r="377" t="0"/>
          <a:stretch/>
        </p:blipFill>
        <p:spPr>
          <a:xfrm>
            <a:off x="503002" y="1826521"/>
            <a:ext cx="8133054"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3" name="Google Shape;183;p11"/>
          <p:cNvGraphicFramePr/>
          <p:nvPr/>
        </p:nvGraphicFramePr>
        <p:xfrm>
          <a:off x="1811548" y="1608078"/>
          <a:ext cx="3000000" cy="3000000"/>
        </p:xfrm>
        <a:graphic>
          <a:graphicData uri="http://schemas.openxmlformats.org/drawingml/2006/table">
            <a:tbl>
              <a:tblPr bandRow="1" firstRow="1">
                <a:noFill/>
                <a:tableStyleId>{B800019D-193B-4DEC-98FB-A2B03465CDA5}</a:tableStyleId>
              </a:tblPr>
              <a:tblGrid>
                <a:gridCol w="3858325"/>
                <a:gridCol w="3858325"/>
              </a:tblGrid>
              <a:tr h="889100">
                <a:tc gridSpan="2">
                  <a:txBody>
                    <a:bodyPr/>
                    <a:lstStyle/>
                    <a:p>
                      <a:pPr indent="0" lvl="0" marL="0" marR="0" rtl="0" algn="ctr">
                        <a:lnSpc>
                          <a:spcPct val="100000"/>
                        </a:lnSpc>
                        <a:spcBef>
                          <a:spcPts val="0"/>
                        </a:spcBef>
                        <a:spcAft>
                          <a:spcPts val="0"/>
                        </a:spcAft>
                        <a:buClr>
                          <a:srgbClr val="000000"/>
                        </a:buClr>
                        <a:buSzPts val="2400"/>
                        <a:buFont typeface="Arial"/>
                        <a:buNone/>
                      </a:pPr>
                      <a:r>
                        <a:rPr lang="en-US" sz="4000" u="none" cap="none" strike="noStrike">
                          <a:latin typeface="Century Gothic"/>
                          <a:ea typeface="Century Gothic"/>
                          <a:cs typeface="Century Gothic"/>
                          <a:sym typeface="Century Gothic"/>
                        </a:rPr>
                        <a:t>Story Elements Chart</a:t>
                      </a:r>
                      <a:endParaRPr sz="4000" u="none" cap="none" strike="noStrike">
                        <a:latin typeface="Century Gothic"/>
                        <a:ea typeface="Century Gothic"/>
                        <a:cs typeface="Century Gothic"/>
                        <a:sym typeface="Century Gothic"/>
                      </a:endParaRPr>
                    </a:p>
                  </a:txBody>
                  <a:tcPr marT="45725" marB="45725" marR="91450" marL="91450"/>
                </a:tc>
                <a:tc hMerge="1"/>
              </a:tr>
              <a:tr h="746350">
                <a:tc>
                  <a:txBody>
                    <a:bodyPr/>
                    <a:lstStyle/>
                    <a:p>
                      <a:pPr indent="0" lvl="0" marL="0" marR="0" rtl="0" algn="ctr">
                        <a:lnSpc>
                          <a:spcPct val="100000"/>
                        </a:lnSpc>
                        <a:spcBef>
                          <a:spcPts val="0"/>
                        </a:spcBef>
                        <a:spcAft>
                          <a:spcPts val="0"/>
                        </a:spcAft>
                        <a:buClr>
                          <a:srgbClr val="000000"/>
                        </a:buClr>
                        <a:buSzPts val="2800"/>
                        <a:buFont typeface="Arial"/>
                        <a:buNone/>
                      </a:pPr>
                      <a:r>
                        <a:rPr lang="en-US" sz="3600" u="none" cap="none" strike="noStrike">
                          <a:latin typeface="Century Gothic"/>
                          <a:ea typeface="Century Gothic"/>
                          <a:cs typeface="Century Gothic"/>
                          <a:sym typeface="Century Gothic"/>
                        </a:rPr>
                        <a:t>Characters</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t/>
                      </a:r>
                      <a:endParaRPr sz="36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800"/>
                        <a:buFont typeface="Arial"/>
                        <a:buNone/>
                      </a:pPr>
                      <a:r>
                        <a:t/>
                      </a:r>
                      <a:endParaRPr sz="36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800"/>
                        <a:buFont typeface="Arial"/>
                        <a:buNone/>
                      </a:pPr>
                      <a:r>
                        <a:rPr lang="en-US" sz="3600" u="none" cap="none" strike="noStrike">
                          <a:latin typeface="Century Gothic"/>
                          <a:ea typeface="Century Gothic"/>
                          <a:cs typeface="Century Gothic"/>
                          <a:sym typeface="Century Gothic"/>
                        </a:rPr>
                        <a:t>Events</a:t>
                      </a:r>
                      <a:endParaRPr sz="3600" u="none" cap="none" strike="noStrike">
                        <a:latin typeface="Century Gothic"/>
                        <a:ea typeface="Century Gothic"/>
                        <a:cs typeface="Century Gothic"/>
                        <a:sym typeface="Century Gothic"/>
                      </a:endParaRPr>
                    </a:p>
                  </a:txBody>
                  <a:tcPr marT="45725" marB="45725" marR="91450" marL="91450"/>
                </a:tc>
              </a:tr>
              <a:tr h="668125">
                <a:tc gridSpan="2">
                  <a:txBody>
                    <a:bodyPr/>
                    <a:lstStyle/>
                    <a:p>
                      <a:pPr indent="0" lvl="0" marL="0" marR="0" rtl="0" algn="ctr">
                        <a:lnSpc>
                          <a:spcPct val="100000"/>
                        </a:lnSpc>
                        <a:spcBef>
                          <a:spcPts val="0"/>
                        </a:spcBef>
                        <a:spcAft>
                          <a:spcPts val="0"/>
                        </a:spcAft>
                        <a:buClr>
                          <a:srgbClr val="000000"/>
                        </a:buClr>
                        <a:buSzPts val="2800"/>
                        <a:buFont typeface="Arial"/>
                        <a:buNone/>
                      </a:pPr>
                      <a:r>
                        <a:rPr lang="en-US" sz="3600" u="none" cap="none" strike="noStrike">
                          <a:latin typeface="Century Gothic"/>
                          <a:ea typeface="Century Gothic"/>
                          <a:cs typeface="Century Gothic"/>
                          <a:sym typeface="Century Gothic"/>
                        </a:rPr>
                        <a:t>Story Events</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t/>
                      </a:r>
                      <a:endParaRPr sz="36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800"/>
                        <a:buFont typeface="Arial"/>
                        <a:buNone/>
                      </a:pPr>
                      <a:r>
                        <a:t/>
                      </a:r>
                      <a:endParaRPr sz="3600" u="none" cap="none" strike="noStrike">
                        <a:latin typeface="Arial"/>
                        <a:ea typeface="Arial"/>
                        <a:cs typeface="Arial"/>
                        <a:sym typeface="Arial"/>
                      </a:endParaRPr>
                    </a:p>
                  </a:txBody>
                  <a:tcPr marT="45725" marB="45725" marR="91450" marL="91450"/>
                </a:tc>
                <a:tc hMerge="1"/>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